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  <p:sldMasterId id="2147483684" r:id="rId3"/>
    <p:sldMasterId id="2147483702" r:id="rId4"/>
  </p:sldMasterIdLst>
  <p:notesMasterIdLst>
    <p:notesMasterId r:id="rId71"/>
  </p:notesMasterIdLst>
  <p:sldIdLst>
    <p:sldId id="256" r:id="rId5"/>
    <p:sldId id="521" r:id="rId6"/>
    <p:sldId id="522" r:id="rId7"/>
    <p:sldId id="526" r:id="rId8"/>
    <p:sldId id="523" r:id="rId9"/>
    <p:sldId id="525" r:id="rId10"/>
    <p:sldId id="520" r:id="rId11"/>
    <p:sldId id="524" r:id="rId12"/>
    <p:sldId id="258" r:id="rId13"/>
    <p:sldId id="543" r:id="rId14"/>
    <p:sldId id="544" r:id="rId15"/>
    <p:sldId id="527" r:id="rId16"/>
    <p:sldId id="545" r:id="rId17"/>
    <p:sldId id="565" r:id="rId18"/>
    <p:sldId id="531" r:id="rId19"/>
    <p:sldId id="546" r:id="rId20"/>
    <p:sldId id="532" r:id="rId21"/>
    <p:sldId id="567" r:id="rId22"/>
    <p:sldId id="548" r:id="rId23"/>
    <p:sldId id="533" r:id="rId24"/>
    <p:sldId id="549" r:id="rId25"/>
    <p:sldId id="550" r:id="rId26"/>
    <p:sldId id="551" r:id="rId27"/>
    <p:sldId id="568" r:id="rId28"/>
    <p:sldId id="552" r:id="rId29"/>
    <p:sldId id="528" r:id="rId30"/>
    <p:sldId id="553" r:id="rId31"/>
    <p:sldId id="554" r:id="rId32"/>
    <p:sldId id="534" r:id="rId33"/>
    <p:sldId id="555" r:id="rId34"/>
    <p:sldId id="556" r:id="rId35"/>
    <p:sldId id="564" r:id="rId36"/>
    <p:sldId id="535" r:id="rId37"/>
    <p:sldId id="557" r:id="rId38"/>
    <p:sldId id="559" r:id="rId39"/>
    <p:sldId id="560" r:id="rId40"/>
    <p:sldId id="561" r:id="rId41"/>
    <p:sldId id="562" r:id="rId42"/>
    <p:sldId id="563" r:id="rId43"/>
    <p:sldId id="536" r:id="rId44"/>
    <p:sldId id="566" r:id="rId45"/>
    <p:sldId id="569" r:id="rId46"/>
    <p:sldId id="570" r:id="rId47"/>
    <p:sldId id="571" r:id="rId48"/>
    <p:sldId id="572" r:id="rId49"/>
    <p:sldId id="573" r:id="rId50"/>
    <p:sldId id="529" r:id="rId51"/>
    <p:sldId id="574" r:id="rId52"/>
    <p:sldId id="585" r:id="rId53"/>
    <p:sldId id="530" r:id="rId54"/>
    <p:sldId id="575" r:id="rId55"/>
    <p:sldId id="537" r:id="rId56"/>
    <p:sldId id="538" r:id="rId57"/>
    <p:sldId id="539" r:id="rId58"/>
    <p:sldId id="540" r:id="rId59"/>
    <p:sldId id="541" r:id="rId60"/>
    <p:sldId id="542" r:id="rId61"/>
    <p:sldId id="576" r:id="rId62"/>
    <p:sldId id="577" r:id="rId63"/>
    <p:sldId id="578" r:id="rId64"/>
    <p:sldId id="579" r:id="rId65"/>
    <p:sldId id="580" r:id="rId66"/>
    <p:sldId id="581" r:id="rId67"/>
    <p:sldId id="582" r:id="rId68"/>
    <p:sldId id="583" r:id="rId69"/>
    <p:sldId id="584" r:id="rId70"/>
  </p:sldIdLst>
  <p:sldSz cx="12192000" cy="6858000"/>
  <p:notesSz cx="7099300" cy="10234613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Wingdings 3" panose="05040102010807070707" pitchFamily="18" charset="2"/>
      <p:regular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4" roundtripDataSignature="AMtx7mgqbRY0icyvwaGEyq9LrgSptBc1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3"/>
    <a:srgbClr val="1E4F54"/>
    <a:srgbClr val="B31166"/>
    <a:srgbClr val="FFFFFF"/>
    <a:srgbClr val="EF5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ADA8C8-9D9E-440E-88DF-79A440AC62A6}">
  <a:tblStyle styleId="{F8ADA8C8-9D9E-440E-88DF-79A440AC62A6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6EA"/>
          </a:solidFill>
        </a:fill>
      </a:tcStyle>
    </a:wholeTbl>
    <a:band1H>
      <a:tcTxStyle/>
      <a:tcStyle>
        <a:tcBdr/>
        <a:fill>
          <a:solidFill>
            <a:srgbClr val="E4CA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4CA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FC22CE-5A72-480A-A6C7-ED172C0239D1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86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184" Type="http://customschemas.google.com/relationships/presentationmetadata" Target="meta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4.fntdata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18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188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283D9-BA44-4780-AAA1-A4C75B866C40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818AA9E-B399-4784-A011-2C485E690408}">
      <dgm:prSet phldrT="[Texto]"/>
      <dgm:spPr/>
      <dgm:t>
        <a:bodyPr/>
        <a:lstStyle/>
        <a:p>
          <a:r>
            <a:rPr lang="es-ES" dirty="0">
              <a:latin typeface="Century Gothic" panose="020B0502020202020204" pitchFamily="34" charset="0"/>
            </a:rPr>
            <a:t>DISEÑO WEB</a:t>
          </a:r>
        </a:p>
      </dgm:t>
    </dgm:pt>
    <dgm:pt modelId="{D43236CB-717C-4BFC-B9B7-5D89BECEEB45}" type="parTrans" cxnId="{EF66EF8E-D9B2-43A4-83DB-AF61E9368FC0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4CEBB1EB-AF0A-48F6-B0D8-D0FA3F29B869}" type="sibTrans" cxnId="{EF66EF8E-D9B2-43A4-83DB-AF61E9368FC0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9388B718-021D-4909-BE0B-6865E9822E60}">
      <dgm:prSet phldrT="[Texto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s-ES" dirty="0">
              <a:latin typeface="Century Gothic" panose="020B0502020202020204" pitchFamily="34" charset="0"/>
            </a:rPr>
            <a:t>NAVEGABILIDAD</a:t>
          </a:r>
        </a:p>
      </dgm:t>
    </dgm:pt>
    <dgm:pt modelId="{3EA211D4-8C84-4345-9BA3-9E5E5E4FC24F}" type="parTrans" cxnId="{6734001A-BF49-4C27-B3E9-7D11791C5770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220E3768-D58F-47A6-A28F-37E1205F5C8A}" type="sibTrans" cxnId="{6734001A-BF49-4C27-B3E9-7D11791C5770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6B299C08-8AF0-44E5-9AE4-9B4BE9462B49}">
      <dgm:prSet phldrT="[Texto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s-ES" dirty="0">
              <a:latin typeface="Century Gothic" panose="020B0502020202020204" pitchFamily="34" charset="0"/>
            </a:rPr>
            <a:t>INTERACTIVIDAD</a:t>
          </a:r>
        </a:p>
      </dgm:t>
    </dgm:pt>
    <dgm:pt modelId="{8C13F695-53C8-4858-945B-0F4C5E07A906}" type="parTrans" cxnId="{DD926E57-C673-4225-9A2D-48EABC473687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C5662F5C-2659-4D0F-9622-B5ED6C00321C}" type="sibTrans" cxnId="{DD926E57-C673-4225-9A2D-48EABC473687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293E3750-BAF9-4A46-9839-3475F46DC544}">
      <dgm:prSet phldrT="[Texto]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s-ES" dirty="0">
              <a:latin typeface="Century Gothic" panose="020B0502020202020204" pitchFamily="34" charset="0"/>
            </a:rPr>
            <a:t>USABILIDAD de la página</a:t>
          </a:r>
        </a:p>
      </dgm:t>
    </dgm:pt>
    <dgm:pt modelId="{B06DEF3E-B5F8-4E69-9953-4DAADB2B787B}" type="parTrans" cxnId="{915A7CD7-593B-48B5-B140-5013CF370AAC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5085EE48-4668-40B5-AF1C-745264322DD9}" type="sibTrans" cxnId="{915A7CD7-593B-48B5-B140-5013CF370AAC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11CCE971-F1BD-4977-AE10-A8B0B9F19AD2}">
      <dgm:prSet phldrT="[Texto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s-ES" dirty="0">
              <a:latin typeface="Century Gothic" panose="020B0502020202020204" pitchFamily="34" charset="0"/>
            </a:rPr>
            <a:t>ARQUITECTURA y DISTRIBUCIÓN de la información presentada</a:t>
          </a:r>
        </a:p>
      </dgm:t>
    </dgm:pt>
    <dgm:pt modelId="{CDE08E25-861D-44D2-BE6B-1ACC67F9C5C9}" type="parTrans" cxnId="{061C6AC4-97E2-48D3-AEBD-BCF077CB22FF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477AA1D7-2C28-4C98-945F-6D82BFABD2BC}" type="sibTrans" cxnId="{061C6AC4-97E2-48D3-AEBD-BCF077CB22FF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069711C7-9B4F-4B1F-92D4-DE3AB61A52D8}">
      <dgm:prSet phldrT="[Texto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s-ES" dirty="0">
              <a:latin typeface="Century Gothic" panose="020B0502020202020204" pitchFamily="34" charset="0"/>
            </a:rPr>
            <a:t>INTEGRACIÓN de recursos tales como imágenes, audio, vídeo, etc.</a:t>
          </a:r>
        </a:p>
      </dgm:t>
    </dgm:pt>
    <dgm:pt modelId="{C324CA5A-0EAF-44D2-9C0A-9E3DB980EFE4}" type="parTrans" cxnId="{731F1DF1-CDB9-425A-BDE0-740CD6C6A009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401BFAA8-3828-489F-8261-75F65B7AC741}" type="sibTrans" cxnId="{731F1DF1-CDB9-425A-BDE0-740CD6C6A009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691C6D46-AD8E-481B-B189-A26D29040536}" type="pres">
      <dgm:prSet presAssocID="{C9B283D9-BA44-4780-AAA1-A4C75B866C4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B9D90D6-1645-4082-B7E4-2318FA5FB630}" type="pres">
      <dgm:prSet presAssocID="{F818AA9E-B399-4784-A011-2C485E690408}" presName="centerShape" presStyleLbl="node0" presStyleIdx="0" presStyleCnt="1"/>
      <dgm:spPr/>
    </dgm:pt>
    <dgm:pt modelId="{888269DE-AFFC-4120-9245-94950ED6B25E}" type="pres">
      <dgm:prSet presAssocID="{3EA211D4-8C84-4345-9BA3-9E5E5E4FC24F}" presName="parTrans" presStyleLbl="sibTrans2D1" presStyleIdx="0" presStyleCnt="5"/>
      <dgm:spPr/>
    </dgm:pt>
    <dgm:pt modelId="{5A7417EA-2C81-4A57-B52C-964D05B6507F}" type="pres">
      <dgm:prSet presAssocID="{3EA211D4-8C84-4345-9BA3-9E5E5E4FC24F}" presName="connectorText" presStyleLbl="sibTrans2D1" presStyleIdx="0" presStyleCnt="5"/>
      <dgm:spPr/>
    </dgm:pt>
    <dgm:pt modelId="{AE16C265-BF7E-4DFF-92B5-82D55CA9D577}" type="pres">
      <dgm:prSet presAssocID="{9388B718-021D-4909-BE0B-6865E9822E60}" presName="node" presStyleLbl="node1" presStyleIdx="0" presStyleCnt="5">
        <dgm:presLayoutVars>
          <dgm:bulletEnabled val="1"/>
        </dgm:presLayoutVars>
      </dgm:prSet>
      <dgm:spPr/>
    </dgm:pt>
    <dgm:pt modelId="{FF56FCD3-2B5A-4BEF-9F72-F506080E44A5}" type="pres">
      <dgm:prSet presAssocID="{8C13F695-53C8-4858-945B-0F4C5E07A906}" presName="parTrans" presStyleLbl="sibTrans2D1" presStyleIdx="1" presStyleCnt="5"/>
      <dgm:spPr/>
    </dgm:pt>
    <dgm:pt modelId="{1D0AE2E7-A8BE-42DE-9AF6-6ACAC447DA74}" type="pres">
      <dgm:prSet presAssocID="{8C13F695-53C8-4858-945B-0F4C5E07A906}" presName="connectorText" presStyleLbl="sibTrans2D1" presStyleIdx="1" presStyleCnt="5"/>
      <dgm:spPr/>
    </dgm:pt>
    <dgm:pt modelId="{5163E7BD-D967-4C82-801A-F6E4195ADEBE}" type="pres">
      <dgm:prSet presAssocID="{6B299C08-8AF0-44E5-9AE4-9B4BE9462B49}" presName="node" presStyleLbl="node1" presStyleIdx="1" presStyleCnt="5">
        <dgm:presLayoutVars>
          <dgm:bulletEnabled val="1"/>
        </dgm:presLayoutVars>
      </dgm:prSet>
      <dgm:spPr/>
    </dgm:pt>
    <dgm:pt modelId="{B2CFABFE-A0BF-451B-8BF3-E2E3C44F2331}" type="pres">
      <dgm:prSet presAssocID="{B06DEF3E-B5F8-4E69-9953-4DAADB2B787B}" presName="parTrans" presStyleLbl="sibTrans2D1" presStyleIdx="2" presStyleCnt="5"/>
      <dgm:spPr/>
    </dgm:pt>
    <dgm:pt modelId="{2F7C50DA-5BC0-4D08-A323-4D92130D9835}" type="pres">
      <dgm:prSet presAssocID="{B06DEF3E-B5F8-4E69-9953-4DAADB2B787B}" presName="connectorText" presStyleLbl="sibTrans2D1" presStyleIdx="2" presStyleCnt="5"/>
      <dgm:spPr/>
    </dgm:pt>
    <dgm:pt modelId="{EE13C11F-E5BB-48D9-B6DF-3292C783B1A9}" type="pres">
      <dgm:prSet presAssocID="{293E3750-BAF9-4A46-9839-3475F46DC544}" presName="node" presStyleLbl="node1" presStyleIdx="2" presStyleCnt="5">
        <dgm:presLayoutVars>
          <dgm:bulletEnabled val="1"/>
        </dgm:presLayoutVars>
      </dgm:prSet>
      <dgm:spPr/>
    </dgm:pt>
    <dgm:pt modelId="{CC62A97D-53B6-4AEB-A9DB-B42754117A5D}" type="pres">
      <dgm:prSet presAssocID="{CDE08E25-861D-44D2-BE6B-1ACC67F9C5C9}" presName="parTrans" presStyleLbl="sibTrans2D1" presStyleIdx="3" presStyleCnt="5"/>
      <dgm:spPr/>
    </dgm:pt>
    <dgm:pt modelId="{E738B1E5-1E32-4590-9309-2FDADCB49777}" type="pres">
      <dgm:prSet presAssocID="{CDE08E25-861D-44D2-BE6B-1ACC67F9C5C9}" presName="connectorText" presStyleLbl="sibTrans2D1" presStyleIdx="3" presStyleCnt="5"/>
      <dgm:spPr/>
    </dgm:pt>
    <dgm:pt modelId="{17E33C72-1FE0-4E8C-87CD-E0B7DD996DB2}" type="pres">
      <dgm:prSet presAssocID="{11CCE971-F1BD-4977-AE10-A8B0B9F19AD2}" presName="node" presStyleLbl="node1" presStyleIdx="3" presStyleCnt="5">
        <dgm:presLayoutVars>
          <dgm:bulletEnabled val="1"/>
        </dgm:presLayoutVars>
      </dgm:prSet>
      <dgm:spPr/>
    </dgm:pt>
    <dgm:pt modelId="{9E9EE62C-9BE5-48DF-9FDB-3940634DC932}" type="pres">
      <dgm:prSet presAssocID="{C324CA5A-0EAF-44D2-9C0A-9E3DB980EFE4}" presName="parTrans" presStyleLbl="sibTrans2D1" presStyleIdx="4" presStyleCnt="5"/>
      <dgm:spPr/>
    </dgm:pt>
    <dgm:pt modelId="{10C0F75E-57C6-4BD7-8BC6-7D9E0E08EB58}" type="pres">
      <dgm:prSet presAssocID="{C324CA5A-0EAF-44D2-9C0A-9E3DB980EFE4}" presName="connectorText" presStyleLbl="sibTrans2D1" presStyleIdx="4" presStyleCnt="5"/>
      <dgm:spPr/>
    </dgm:pt>
    <dgm:pt modelId="{AAEB84EB-A948-4948-AC39-41DB257D4139}" type="pres">
      <dgm:prSet presAssocID="{069711C7-9B4F-4B1F-92D4-DE3AB61A52D8}" presName="node" presStyleLbl="node1" presStyleIdx="4" presStyleCnt="5">
        <dgm:presLayoutVars>
          <dgm:bulletEnabled val="1"/>
        </dgm:presLayoutVars>
      </dgm:prSet>
      <dgm:spPr/>
    </dgm:pt>
  </dgm:ptLst>
  <dgm:cxnLst>
    <dgm:cxn modelId="{57525B17-54B6-46AF-912C-C3A557502F28}" type="presOf" srcId="{3EA211D4-8C84-4345-9BA3-9E5E5E4FC24F}" destId="{888269DE-AFFC-4120-9245-94950ED6B25E}" srcOrd="0" destOrd="0" presId="urn:microsoft.com/office/officeart/2005/8/layout/radial5"/>
    <dgm:cxn modelId="{6734001A-BF49-4C27-B3E9-7D11791C5770}" srcId="{F818AA9E-B399-4784-A011-2C485E690408}" destId="{9388B718-021D-4909-BE0B-6865E9822E60}" srcOrd="0" destOrd="0" parTransId="{3EA211D4-8C84-4345-9BA3-9E5E5E4FC24F}" sibTransId="{220E3768-D58F-47A6-A28F-37E1205F5C8A}"/>
    <dgm:cxn modelId="{A7ED0F2F-E28F-4D5F-BFF8-C985C522B63B}" type="presOf" srcId="{6B299C08-8AF0-44E5-9AE4-9B4BE9462B49}" destId="{5163E7BD-D967-4C82-801A-F6E4195ADEBE}" srcOrd="0" destOrd="0" presId="urn:microsoft.com/office/officeart/2005/8/layout/radial5"/>
    <dgm:cxn modelId="{EB4FF15B-6787-4933-B234-F6A4072C5F11}" type="presOf" srcId="{C324CA5A-0EAF-44D2-9C0A-9E3DB980EFE4}" destId="{9E9EE62C-9BE5-48DF-9FDB-3940634DC932}" srcOrd="0" destOrd="0" presId="urn:microsoft.com/office/officeart/2005/8/layout/radial5"/>
    <dgm:cxn modelId="{81B9F366-54F4-4CFE-A97C-E64171F2A303}" type="presOf" srcId="{069711C7-9B4F-4B1F-92D4-DE3AB61A52D8}" destId="{AAEB84EB-A948-4948-AC39-41DB257D4139}" srcOrd="0" destOrd="0" presId="urn:microsoft.com/office/officeart/2005/8/layout/radial5"/>
    <dgm:cxn modelId="{8C79FA48-3D98-49E2-9924-F1723CF8607A}" type="presOf" srcId="{C9B283D9-BA44-4780-AAA1-A4C75B866C40}" destId="{691C6D46-AD8E-481B-B189-A26D29040536}" srcOrd="0" destOrd="0" presId="urn:microsoft.com/office/officeart/2005/8/layout/radial5"/>
    <dgm:cxn modelId="{6DC6CD69-FF61-4C44-B64E-9291B19C159A}" type="presOf" srcId="{9388B718-021D-4909-BE0B-6865E9822E60}" destId="{AE16C265-BF7E-4DFF-92B5-82D55CA9D577}" srcOrd="0" destOrd="0" presId="urn:microsoft.com/office/officeart/2005/8/layout/radial5"/>
    <dgm:cxn modelId="{010CDE4C-6FDC-46FF-9580-1F63FF188AD5}" type="presOf" srcId="{CDE08E25-861D-44D2-BE6B-1ACC67F9C5C9}" destId="{CC62A97D-53B6-4AEB-A9DB-B42754117A5D}" srcOrd="0" destOrd="0" presId="urn:microsoft.com/office/officeart/2005/8/layout/radial5"/>
    <dgm:cxn modelId="{9598224E-B858-4FAC-A712-0508AD44CB57}" type="presOf" srcId="{8C13F695-53C8-4858-945B-0F4C5E07A906}" destId="{1D0AE2E7-A8BE-42DE-9AF6-6ACAC447DA74}" srcOrd="1" destOrd="0" presId="urn:microsoft.com/office/officeart/2005/8/layout/radial5"/>
    <dgm:cxn modelId="{1BE76F6E-FD9C-4256-B31C-F1C278FE4C8F}" type="presOf" srcId="{C324CA5A-0EAF-44D2-9C0A-9E3DB980EFE4}" destId="{10C0F75E-57C6-4BD7-8BC6-7D9E0E08EB58}" srcOrd="1" destOrd="0" presId="urn:microsoft.com/office/officeart/2005/8/layout/radial5"/>
    <dgm:cxn modelId="{DD926E57-C673-4225-9A2D-48EABC473687}" srcId="{F818AA9E-B399-4784-A011-2C485E690408}" destId="{6B299C08-8AF0-44E5-9AE4-9B4BE9462B49}" srcOrd="1" destOrd="0" parTransId="{8C13F695-53C8-4858-945B-0F4C5E07A906}" sibTransId="{C5662F5C-2659-4D0F-9622-B5ED6C00321C}"/>
    <dgm:cxn modelId="{EF66EF8E-D9B2-43A4-83DB-AF61E9368FC0}" srcId="{C9B283D9-BA44-4780-AAA1-A4C75B866C40}" destId="{F818AA9E-B399-4784-A011-2C485E690408}" srcOrd="0" destOrd="0" parTransId="{D43236CB-717C-4BFC-B9B7-5D89BECEEB45}" sibTransId="{4CEBB1EB-AF0A-48F6-B0D8-D0FA3F29B869}"/>
    <dgm:cxn modelId="{4246BCA4-C1D3-44DD-8BD6-06270B7C312E}" type="presOf" srcId="{B06DEF3E-B5F8-4E69-9953-4DAADB2B787B}" destId="{B2CFABFE-A0BF-451B-8BF3-E2E3C44F2331}" srcOrd="0" destOrd="0" presId="urn:microsoft.com/office/officeart/2005/8/layout/radial5"/>
    <dgm:cxn modelId="{8FAC09B2-331B-402F-9C19-80CBC99DB3F4}" type="presOf" srcId="{8C13F695-53C8-4858-945B-0F4C5E07A906}" destId="{FF56FCD3-2B5A-4BEF-9F72-F506080E44A5}" srcOrd="0" destOrd="0" presId="urn:microsoft.com/office/officeart/2005/8/layout/radial5"/>
    <dgm:cxn modelId="{831293BB-9E64-435E-9E4F-FCBF6A6EB5EC}" type="presOf" srcId="{B06DEF3E-B5F8-4E69-9953-4DAADB2B787B}" destId="{2F7C50DA-5BC0-4D08-A323-4D92130D9835}" srcOrd="1" destOrd="0" presId="urn:microsoft.com/office/officeart/2005/8/layout/radial5"/>
    <dgm:cxn modelId="{E9895ABE-0C70-4405-9E7C-40EEE73FA3FA}" type="presOf" srcId="{11CCE971-F1BD-4977-AE10-A8B0B9F19AD2}" destId="{17E33C72-1FE0-4E8C-87CD-E0B7DD996DB2}" srcOrd="0" destOrd="0" presId="urn:microsoft.com/office/officeart/2005/8/layout/radial5"/>
    <dgm:cxn modelId="{061C6AC4-97E2-48D3-AEBD-BCF077CB22FF}" srcId="{F818AA9E-B399-4784-A011-2C485E690408}" destId="{11CCE971-F1BD-4977-AE10-A8B0B9F19AD2}" srcOrd="3" destOrd="0" parTransId="{CDE08E25-861D-44D2-BE6B-1ACC67F9C5C9}" sibTransId="{477AA1D7-2C28-4C98-945F-6D82BFABD2BC}"/>
    <dgm:cxn modelId="{915A7CD7-593B-48B5-B140-5013CF370AAC}" srcId="{F818AA9E-B399-4784-A011-2C485E690408}" destId="{293E3750-BAF9-4A46-9839-3475F46DC544}" srcOrd="2" destOrd="0" parTransId="{B06DEF3E-B5F8-4E69-9953-4DAADB2B787B}" sibTransId="{5085EE48-4668-40B5-AF1C-745264322DD9}"/>
    <dgm:cxn modelId="{731F1DF1-CDB9-425A-BDE0-740CD6C6A009}" srcId="{F818AA9E-B399-4784-A011-2C485E690408}" destId="{069711C7-9B4F-4B1F-92D4-DE3AB61A52D8}" srcOrd="4" destOrd="0" parTransId="{C324CA5A-0EAF-44D2-9C0A-9E3DB980EFE4}" sibTransId="{401BFAA8-3828-489F-8261-75F65B7AC741}"/>
    <dgm:cxn modelId="{2C42E3F2-BF8F-481C-AA6C-7E10F6F9B1F4}" type="presOf" srcId="{293E3750-BAF9-4A46-9839-3475F46DC544}" destId="{EE13C11F-E5BB-48D9-B6DF-3292C783B1A9}" srcOrd="0" destOrd="0" presId="urn:microsoft.com/office/officeart/2005/8/layout/radial5"/>
    <dgm:cxn modelId="{D6F324F4-2F4A-4B79-B41A-9B87995939A8}" type="presOf" srcId="{3EA211D4-8C84-4345-9BA3-9E5E5E4FC24F}" destId="{5A7417EA-2C81-4A57-B52C-964D05B6507F}" srcOrd="1" destOrd="0" presId="urn:microsoft.com/office/officeart/2005/8/layout/radial5"/>
    <dgm:cxn modelId="{F9B226F6-0813-4747-A6FE-64EF91DD8B94}" type="presOf" srcId="{F818AA9E-B399-4784-A011-2C485E690408}" destId="{6B9D90D6-1645-4082-B7E4-2318FA5FB630}" srcOrd="0" destOrd="0" presId="urn:microsoft.com/office/officeart/2005/8/layout/radial5"/>
    <dgm:cxn modelId="{FF38FEF8-56A9-46C6-914C-C9A154ACB053}" type="presOf" srcId="{CDE08E25-861D-44D2-BE6B-1ACC67F9C5C9}" destId="{E738B1E5-1E32-4590-9309-2FDADCB49777}" srcOrd="1" destOrd="0" presId="urn:microsoft.com/office/officeart/2005/8/layout/radial5"/>
    <dgm:cxn modelId="{88ACD20C-D416-4C9F-A19B-0F3E53C7CD8A}" type="presParOf" srcId="{691C6D46-AD8E-481B-B189-A26D29040536}" destId="{6B9D90D6-1645-4082-B7E4-2318FA5FB630}" srcOrd="0" destOrd="0" presId="urn:microsoft.com/office/officeart/2005/8/layout/radial5"/>
    <dgm:cxn modelId="{112ADC4F-28AE-47F2-B072-16224E37B122}" type="presParOf" srcId="{691C6D46-AD8E-481B-B189-A26D29040536}" destId="{888269DE-AFFC-4120-9245-94950ED6B25E}" srcOrd="1" destOrd="0" presId="urn:microsoft.com/office/officeart/2005/8/layout/radial5"/>
    <dgm:cxn modelId="{CDE95727-099C-4AAC-80E2-E63CA6B216E1}" type="presParOf" srcId="{888269DE-AFFC-4120-9245-94950ED6B25E}" destId="{5A7417EA-2C81-4A57-B52C-964D05B6507F}" srcOrd="0" destOrd="0" presId="urn:microsoft.com/office/officeart/2005/8/layout/radial5"/>
    <dgm:cxn modelId="{2E859544-6A43-460E-8611-2340EE2C6AB9}" type="presParOf" srcId="{691C6D46-AD8E-481B-B189-A26D29040536}" destId="{AE16C265-BF7E-4DFF-92B5-82D55CA9D577}" srcOrd="2" destOrd="0" presId="urn:microsoft.com/office/officeart/2005/8/layout/radial5"/>
    <dgm:cxn modelId="{849A6CF3-E8F6-40F1-8EC6-1AB95133AD0D}" type="presParOf" srcId="{691C6D46-AD8E-481B-B189-A26D29040536}" destId="{FF56FCD3-2B5A-4BEF-9F72-F506080E44A5}" srcOrd="3" destOrd="0" presId="urn:microsoft.com/office/officeart/2005/8/layout/radial5"/>
    <dgm:cxn modelId="{A2F9E61B-FB21-463C-ADCE-30126AF048C4}" type="presParOf" srcId="{FF56FCD3-2B5A-4BEF-9F72-F506080E44A5}" destId="{1D0AE2E7-A8BE-42DE-9AF6-6ACAC447DA74}" srcOrd="0" destOrd="0" presId="urn:microsoft.com/office/officeart/2005/8/layout/radial5"/>
    <dgm:cxn modelId="{2CA25E0F-173E-499B-AEF8-4E379C80B7EC}" type="presParOf" srcId="{691C6D46-AD8E-481B-B189-A26D29040536}" destId="{5163E7BD-D967-4C82-801A-F6E4195ADEBE}" srcOrd="4" destOrd="0" presId="urn:microsoft.com/office/officeart/2005/8/layout/radial5"/>
    <dgm:cxn modelId="{412266EB-B29F-4A78-8F67-905DE217B9B3}" type="presParOf" srcId="{691C6D46-AD8E-481B-B189-A26D29040536}" destId="{B2CFABFE-A0BF-451B-8BF3-E2E3C44F2331}" srcOrd="5" destOrd="0" presId="urn:microsoft.com/office/officeart/2005/8/layout/radial5"/>
    <dgm:cxn modelId="{81C0DFBD-0F7D-4434-BEE7-565CEF6BDCA2}" type="presParOf" srcId="{B2CFABFE-A0BF-451B-8BF3-E2E3C44F2331}" destId="{2F7C50DA-5BC0-4D08-A323-4D92130D9835}" srcOrd="0" destOrd="0" presId="urn:microsoft.com/office/officeart/2005/8/layout/radial5"/>
    <dgm:cxn modelId="{961597A1-6405-49B4-9B39-59758229D5FB}" type="presParOf" srcId="{691C6D46-AD8E-481B-B189-A26D29040536}" destId="{EE13C11F-E5BB-48D9-B6DF-3292C783B1A9}" srcOrd="6" destOrd="0" presId="urn:microsoft.com/office/officeart/2005/8/layout/radial5"/>
    <dgm:cxn modelId="{A70A9949-CBAB-454A-9202-F95F73145A00}" type="presParOf" srcId="{691C6D46-AD8E-481B-B189-A26D29040536}" destId="{CC62A97D-53B6-4AEB-A9DB-B42754117A5D}" srcOrd="7" destOrd="0" presId="urn:microsoft.com/office/officeart/2005/8/layout/radial5"/>
    <dgm:cxn modelId="{64D06933-060D-40C9-A239-EDD7C483C474}" type="presParOf" srcId="{CC62A97D-53B6-4AEB-A9DB-B42754117A5D}" destId="{E738B1E5-1E32-4590-9309-2FDADCB49777}" srcOrd="0" destOrd="0" presId="urn:microsoft.com/office/officeart/2005/8/layout/radial5"/>
    <dgm:cxn modelId="{073F3167-73AA-4D59-A90C-39C2BFCA8538}" type="presParOf" srcId="{691C6D46-AD8E-481B-B189-A26D29040536}" destId="{17E33C72-1FE0-4E8C-87CD-E0B7DD996DB2}" srcOrd="8" destOrd="0" presId="urn:microsoft.com/office/officeart/2005/8/layout/radial5"/>
    <dgm:cxn modelId="{D6F66828-BF76-4EC7-819B-CA33D38C6EF9}" type="presParOf" srcId="{691C6D46-AD8E-481B-B189-A26D29040536}" destId="{9E9EE62C-9BE5-48DF-9FDB-3940634DC932}" srcOrd="9" destOrd="0" presId="urn:microsoft.com/office/officeart/2005/8/layout/radial5"/>
    <dgm:cxn modelId="{75B6A723-3AA2-4859-B45F-EEFB2A51FB74}" type="presParOf" srcId="{9E9EE62C-9BE5-48DF-9FDB-3940634DC932}" destId="{10C0F75E-57C6-4BD7-8BC6-7D9E0E08EB58}" srcOrd="0" destOrd="0" presId="urn:microsoft.com/office/officeart/2005/8/layout/radial5"/>
    <dgm:cxn modelId="{D9BCD317-B399-4E1D-924E-A7602025FE35}" type="presParOf" srcId="{691C6D46-AD8E-481B-B189-A26D29040536}" destId="{AAEB84EB-A948-4948-AC39-41DB257D4139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A74AB-1886-41FE-9CC9-F4FEE0B2944A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75C96E5-5D67-4BBC-BEDC-809EBC6A2E05}">
      <dgm:prSet phldrT="[Texto]"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s-ES" sz="1000" dirty="0">
              <a:latin typeface="Century Gothic" panose="020B0502020202020204" pitchFamily="34" charset="0"/>
            </a:rPr>
            <a:t>Buena funcionalidad</a:t>
          </a:r>
        </a:p>
        <a:p>
          <a:r>
            <a:rPr lang="es-ES" sz="1000" dirty="0">
              <a:latin typeface="Century Gothic" panose="020B0502020202020204" pitchFamily="34" charset="0"/>
            </a:rPr>
            <a:t>Mala estética</a:t>
          </a:r>
        </a:p>
      </dgm:t>
    </dgm:pt>
    <dgm:pt modelId="{C622F6A4-077B-4726-AD47-5C270DE59236}" type="parTrans" cxnId="{0D47716A-9731-4E00-AE87-7E381CC0037F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BF06158A-DCE7-4D5C-B65F-7B1C2EFEBF0B}" type="sibTrans" cxnId="{0D47716A-9731-4E00-AE87-7E381CC0037F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53053A0C-6961-4BFD-8144-8EB48373F663}">
      <dgm:prSet phldrT="[Texto]"/>
      <dgm:spPr>
        <a:ln>
          <a:solidFill>
            <a:schemeClr val="accent4"/>
          </a:solidFill>
        </a:ln>
      </dgm:spPr>
      <dgm:t>
        <a:bodyPr/>
        <a:lstStyle/>
        <a:p>
          <a:r>
            <a:rPr lang="es-ES" b="1" dirty="0">
              <a:solidFill>
                <a:schemeClr val="accent4"/>
              </a:solidFill>
              <a:latin typeface="Century Gothic" panose="020B0502020202020204" pitchFamily="34" charset="0"/>
            </a:rPr>
            <a:t>No llamará la atención de posibles usuarios</a:t>
          </a:r>
        </a:p>
      </dgm:t>
    </dgm:pt>
    <dgm:pt modelId="{769FD401-7335-4812-A88F-3C3C3F862F41}" type="parTrans" cxnId="{375C573E-EF15-49D5-BD77-82CE8A8230E7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8591E1B0-7520-4D55-B2DB-CA54035165D7}" type="sibTrans" cxnId="{375C573E-EF15-49D5-BD77-82CE8A8230E7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B02961EF-1B94-4A59-9740-967CABD1C426}">
      <dgm:prSet phldrT="[Texto]" custT="1"/>
      <dgm:spPr>
        <a:solidFill>
          <a:srgbClr val="ACD433"/>
        </a:solidFill>
        <a:ln>
          <a:solidFill>
            <a:srgbClr val="ACD433"/>
          </a:solidFill>
        </a:ln>
      </dgm:spPr>
      <dgm:t>
        <a:bodyPr/>
        <a:lstStyle/>
        <a:p>
          <a:r>
            <a:rPr lang="es-ES" sz="1000" dirty="0">
              <a:latin typeface="Century Gothic" panose="020B0502020202020204" pitchFamily="34" charset="0"/>
            </a:rPr>
            <a:t>Buena funcionalidad</a:t>
          </a:r>
        </a:p>
        <a:p>
          <a:r>
            <a:rPr lang="es-ES" sz="1000" dirty="0">
              <a:latin typeface="Century Gothic" panose="020B0502020202020204" pitchFamily="34" charset="0"/>
            </a:rPr>
            <a:t>Buena estética</a:t>
          </a:r>
        </a:p>
      </dgm:t>
    </dgm:pt>
    <dgm:pt modelId="{DA015592-2BDB-49F2-9FC1-75BDD0583EAA}" type="parTrans" cxnId="{F77B3ED1-E505-45C8-9A17-7AACBC3592CA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7A475F82-01E5-4FEB-906D-1862D049DF63}" type="sibTrans" cxnId="{F77B3ED1-E505-45C8-9A17-7AACBC3592CA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7DF1503C-5E72-4B3C-94FF-D3B025CFD32A}">
      <dgm:prSet phldrT="[Texto]"/>
      <dgm:spPr>
        <a:ln>
          <a:solidFill>
            <a:srgbClr val="ACD433"/>
          </a:solidFill>
        </a:ln>
      </dgm:spPr>
      <dgm:t>
        <a:bodyPr/>
        <a:lstStyle/>
        <a:p>
          <a:r>
            <a:rPr lang="es-ES" b="1" dirty="0">
              <a:solidFill>
                <a:srgbClr val="ACD433"/>
              </a:solidFill>
              <a:latin typeface="Century Gothic" panose="020B0502020202020204" pitchFamily="34" charset="0"/>
            </a:rPr>
            <a:t>Buen diseño web</a:t>
          </a:r>
        </a:p>
      </dgm:t>
    </dgm:pt>
    <dgm:pt modelId="{4D4BB27F-A436-4560-8A73-BC05A18FAD53}" type="parTrans" cxnId="{B6C6E72A-D234-46B8-9C8D-57AA231EA27A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D4E7139B-C836-465A-8A4A-493B3EA985CD}" type="sibTrans" cxnId="{B6C6E72A-D234-46B8-9C8D-57AA231EA27A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71E42936-E372-44BE-BDFC-C49B3103846C}">
      <dgm:prSet phldrT="[Texto]"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s-ES" sz="1000" dirty="0">
              <a:latin typeface="Century Gothic" panose="020B0502020202020204" pitchFamily="34" charset="0"/>
            </a:rPr>
            <a:t>Mala funcionalidad</a:t>
          </a:r>
        </a:p>
        <a:p>
          <a:r>
            <a:rPr lang="es-ES" sz="1000" dirty="0">
              <a:latin typeface="Century Gothic" panose="020B0502020202020204" pitchFamily="34" charset="0"/>
            </a:rPr>
            <a:t>Buena estética</a:t>
          </a:r>
        </a:p>
      </dgm:t>
    </dgm:pt>
    <dgm:pt modelId="{D0E30EB1-644E-4F21-9F57-500329753FD3}" type="parTrans" cxnId="{FA3AE218-CC60-47F2-B044-913FAEEFF9F8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EB064C36-2502-4936-9087-812AD4405830}" type="sibTrans" cxnId="{FA3AE218-CC60-47F2-B044-913FAEEFF9F8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E5CF4E69-7F52-4C7E-B55E-04DEBA7FE7EF}">
      <dgm:prSet phldrT="[Texto]"/>
      <dgm:spPr>
        <a:ln>
          <a:solidFill>
            <a:schemeClr val="accent4"/>
          </a:solidFill>
        </a:ln>
      </dgm:spPr>
      <dgm:t>
        <a:bodyPr/>
        <a:lstStyle/>
        <a:p>
          <a:r>
            <a:rPr lang="es-ES" b="1" dirty="0">
              <a:solidFill>
                <a:schemeClr val="accent4"/>
              </a:solidFill>
              <a:latin typeface="Century Gothic" panose="020B0502020202020204" pitchFamily="34" charset="0"/>
            </a:rPr>
            <a:t>Los usuarios no volverán</a:t>
          </a:r>
        </a:p>
      </dgm:t>
    </dgm:pt>
    <dgm:pt modelId="{5CC88677-B1A5-40A1-93CF-58CD948F11C4}" type="parTrans" cxnId="{5BBFFD4A-380A-4AD3-B327-389278796C02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DB1E2F49-B5E7-44BF-9699-4B5CBC92FB32}" type="sibTrans" cxnId="{5BBFFD4A-380A-4AD3-B327-389278796C02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F52925EF-A2A5-4B9E-815E-9FD1AFF1B6F3}">
      <dgm:prSet phldrT="[Texto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s-ES" sz="1000" dirty="0">
              <a:latin typeface="Century Gothic" panose="020B0502020202020204" pitchFamily="34" charset="0"/>
            </a:rPr>
            <a:t>Mala funcionalidad</a:t>
          </a:r>
        </a:p>
        <a:p>
          <a:r>
            <a:rPr lang="es-ES" sz="1000" dirty="0">
              <a:latin typeface="Century Gothic" panose="020B0502020202020204" pitchFamily="34" charset="0"/>
            </a:rPr>
            <a:t>Mala estética</a:t>
          </a:r>
        </a:p>
      </dgm:t>
    </dgm:pt>
    <dgm:pt modelId="{947714C6-F94F-434D-BC42-51054554FB3D}" type="parTrans" cxnId="{A11F0808-714A-4764-B386-0A7ABFB5087E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BCB89A01-BAEE-43B3-B132-FF5E70E8D459}" type="sibTrans" cxnId="{A11F0808-714A-4764-B386-0A7ABFB5087E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1C36F7A0-E9A2-403F-AECC-D3A3F7EC0926}">
      <dgm:prSet phldrT="[Texto]"/>
      <dgm:spPr>
        <a:ln>
          <a:solidFill>
            <a:schemeClr val="accent2"/>
          </a:solidFill>
        </a:ln>
      </dgm:spPr>
      <dgm:t>
        <a:bodyPr/>
        <a:lstStyle/>
        <a:p>
          <a:r>
            <a:rPr lang="es-ES" b="1" dirty="0">
              <a:solidFill>
                <a:schemeClr val="accent2"/>
              </a:solidFill>
              <a:latin typeface="Century Gothic" panose="020B0502020202020204" pitchFamily="34" charset="0"/>
            </a:rPr>
            <a:t>Mal diseño web</a:t>
          </a:r>
        </a:p>
      </dgm:t>
    </dgm:pt>
    <dgm:pt modelId="{6E040D53-5E8D-40FD-9AE9-18A1F6E76CCB}" type="parTrans" cxnId="{0E7B2104-FDC8-462A-8A11-92D506543A35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62CC4F71-7744-4909-9215-B5C599C6A0F6}" type="sibTrans" cxnId="{0E7B2104-FDC8-462A-8A11-92D506543A35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BE971A6A-431B-43C7-B9E6-CEEF6EA084A1}" type="pres">
      <dgm:prSet presAssocID="{46FA74AB-1886-41FE-9CC9-F4FEE0B2944A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439AB53-8BAA-4615-92B8-718513011F4C}" type="pres">
      <dgm:prSet presAssocID="{46FA74AB-1886-41FE-9CC9-F4FEE0B2944A}" presName="children" presStyleCnt="0"/>
      <dgm:spPr/>
    </dgm:pt>
    <dgm:pt modelId="{5764FAEA-21DE-49F0-A64B-67F3BE9B37FF}" type="pres">
      <dgm:prSet presAssocID="{46FA74AB-1886-41FE-9CC9-F4FEE0B2944A}" presName="child1group" presStyleCnt="0"/>
      <dgm:spPr/>
    </dgm:pt>
    <dgm:pt modelId="{A100DEA8-A5F3-4FD9-A535-CBC63DC1E434}" type="pres">
      <dgm:prSet presAssocID="{46FA74AB-1886-41FE-9CC9-F4FEE0B2944A}" presName="child1" presStyleLbl="bgAcc1" presStyleIdx="0" presStyleCnt="4"/>
      <dgm:spPr/>
    </dgm:pt>
    <dgm:pt modelId="{7EB3076E-9835-4797-9863-A9BC1F86B9BF}" type="pres">
      <dgm:prSet presAssocID="{46FA74AB-1886-41FE-9CC9-F4FEE0B2944A}" presName="child1Text" presStyleLbl="bgAcc1" presStyleIdx="0" presStyleCnt="4">
        <dgm:presLayoutVars>
          <dgm:bulletEnabled val="1"/>
        </dgm:presLayoutVars>
      </dgm:prSet>
      <dgm:spPr/>
    </dgm:pt>
    <dgm:pt modelId="{A21A7EB8-C0F4-4244-9BA0-AC6D048465EF}" type="pres">
      <dgm:prSet presAssocID="{46FA74AB-1886-41FE-9CC9-F4FEE0B2944A}" presName="child2group" presStyleCnt="0"/>
      <dgm:spPr/>
    </dgm:pt>
    <dgm:pt modelId="{3568F2A1-B0B0-4BB8-BFD9-52237DA05891}" type="pres">
      <dgm:prSet presAssocID="{46FA74AB-1886-41FE-9CC9-F4FEE0B2944A}" presName="child2" presStyleLbl="bgAcc1" presStyleIdx="1" presStyleCnt="4"/>
      <dgm:spPr/>
    </dgm:pt>
    <dgm:pt modelId="{6497A219-29E4-41FC-961A-BF8B29D24F35}" type="pres">
      <dgm:prSet presAssocID="{46FA74AB-1886-41FE-9CC9-F4FEE0B2944A}" presName="child2Text" presStyleLbl="bgAcc1" presStyleIdx="1" presStyleCnt="4">
        <dgm:presLayoutVars>
          <dgm:bulletEnabled val="1"/>
        </dgm:presLayoutVars>
      </dgm:prSet>
      <dgm:spPr/>
    </dgm:pt>
    <dgm:pt modelId="{919A4198-344C-4A21-850D-3384E880DACB}" type="pres">
      <dgm:prSet presAssocID="{46FA74AB-1886-41FE-9CC9-F4FEE0B2944A}" presName="child3group" presStyleCnt="0"/>
      <dgm:spPr/>
    </dgm:pt>
    <dgm:pt modelId="{162412E8-4D44-402E-A39B-DE0F09E5FAF6}" type="pres">
      <dgm:prSet presAssocID="{46FA74AB-1886-41FE-9CC9-F4FEE0B2944A}" presName="child3" presStyleLbl="bgAcc1" presStyleIdx="2" presStyleCnt="4"/>
      <dgm:spPr/>
    </dgm:pt>
    <dgm:pt modelId="{07463CE5-42EA-4286-8380-AFDEFB03B91C}" type="pres">
      <dgm:prSet presAssocID="{46FA74AB-1886-41FE-9CC9-F4FEE0B2944A}" presName="child3Text" presStyleLbl="bgAcc1" presStyleIdx="2" presStyleCnt="4">
        <dgm:presLayoutVars>
          <dgm:bulletEnabled val="1"/>
        </dgm:presLayoutVars>
      </dgm:prSet>
      <dgm:spPr/>
    </dgm:pt>
    <dgm:pt modelId="{ADBBA224-0886-407D-81CF-14C054F25065}" type="pres">
      <dgm:prSet presAssocID="{46FA74AB-1886-41FE-9CC9-F4FEE0B2944A}" presName="child4group" presStyleCnt="0"/>
      <dgm:spPr/>
    </dgm:pt>
    <dgm:pt modelId="{BC9B32F9-600B-4824-A203-F48B83ABC700}" type="pres">
      <dgm:prSet presAssocID="{46FA74AB-1886-41FE-9CC9-F4FEE0B2944A}" presName="child4" presStyleLbl="bgAcc1" presStyleIdx="3" presStyleCnt="4"/>
      <dgm:spPr/>
    </dgm:pt>
    <dgm:pt modelId="{B314F4C9-7E1E-4E1C-9EFD-0AA68E5310D4}" type="pres">
      <dgm:prSet presAssocID="{46FA74AB-1886-41FE-9CC9-F4FEE0B2944A}" presName="child4Text" presStyleLbl="bgAcc1" presStyleIdx="3" presStyleCnt="4">
        <dgm:presLayoutVars>
          <dgm:bulletEnabled val="1"/>
        </dgm:presLayoutVars>
      </dgm:prSet>
      <dgm:spPr/>
    </dgm:pt>
    <dgm:pt modelId="{836FADDD-C0C6-4F49-93DF-489AA5FED15A}" type="pres">
      <dgm:prSet presAssocID="{46FA74AB-1886-41FE-9CC9-F4FEE0B2944A}" presName="childPlaceholder" presStyleCnt="0"/>
      <dgm:spPr/>
    </dgm:pt>
    <dgm:pt modelId="{ADF4D038-B4C1-48F0-BA40-F3ED05AC4CF9}" type="pres">
      <dgm:prSet presAssocID="{46FA74AB-1886-41FE-9CC9-F4FEE0B2944A}" presName="circle" presStyleCnt="0"/>
      <dgm:spPr/>
    </dgm:pt>
    <dgm:pt modelId="{E7864237-F86D-45E4-87DA-484B5ED6FB59}" type="pres">
      <dgm:prSet presAssocID="{46FA74AB-1886-41FE-9CC9-F4FEE0B2944A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9D0EC6E-9C50-40EB-8405-7D48A15CCBB3}" type="pres">
      <dgm:prSet presAssocID="{46FA74AB-1886-41FE-9CC9-F4FEE0B2944A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FD7493F-807B-4D5A-9145-52BDFF24995B}" type="pres">
      <dgm:prSet presAssocID="{46FA74AB-1886-41FE-9CC9-F4FEE0B2944A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4522F02-4FD6-451D-85D4-D072321966CE}" type="pres">
      <dgm:prSet presAssocID="{46FA74AB-1886-41FE-9CC9-F4FEE0B2944A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CC50A4F7-9D2B-4DC1-8589-CF0E03ABCB55}" type="pres">
      <dgm:prSet presAssocID="{46FA74AB-1886-41FE-9CC9-F4FEE0B2944A}" presName="quadrantPlaceholder" presStyleCnt="0"/>
      <dgm:spPr/>
    </dgm:pt>
    <dgm:pt modelId="{005E45FB-B41F-4220-96C2-9FB7B9F8823D}" type="pres">
      <dgm:prSet presAssocID="{46FA74AB-1886-41FE-9CC9-F4FEE0B2944A}" presName="center1" presStyleLbl="fgShp" presStyleIdx="0" presStyleCnt="2"/>
      <dgm:spPr/>
    </dgm:pt>
    <dgm:pt modelId="{7265142B-06BB-463D-9BFC-0220F62B1525}" type="pres">
      <dgm:prSet presAssocID="{46FA74AB-1886-41FE-9CC9-F4FEE0B2944A}" presName="center2" presStyleLbl="fgShp" presStyleIdx="1" presStyleCnt="2"/>
      <dgm:spPr/>
    </dgm:pt>
  </dgm:ptLst>
  <dgm:cxnLst>
    <dgm:cxn modelId="{0E7B2104-FDC8-462A-8A11-92D506543A35}" srcId="{F52925EF-A2A5-4B9E-815E-9FD1AFF1B6F3}" destId="{1C36F7A0-E9A2-403F-AECC-D3A3F7EC0926}" srcOrd="0" destOrd="0" parTransId="{6E040D53-5E8D-40FD-9AE9-18A1F6E76CCB}" sibTransId="{62CC4F71-7744-4909-9215-B5C599C6A0F6}"/>
    <dgm:cxn modelId="{A11F0808-714A-4764-B386-0A7ABFB5087E}" srcId="{46FA74AB-1886-41FE-9CC9-F4FEE0B2944A}" destId="{F52925EF-A2A5-4B9E-815E-9FD1AFF1B6F3}" srcOrd="3" destOrd="0" parTransId="{947714C6-F94F-434D-BC42-51054554FB3D}" sibTransId="{BCB89A01-BAEE-43B3-B132-FF5E70E8D459}"/>
    <dgm:cxn modelId="{FA3AE218-CC60-47F2-B044-913FAEEFF9F8}" srcId="{46FA74AB-1886-41FE-9CC9-F4FEE0B2944A}" destId="{71E42936-E372-44BE-BDFC-C49B3103846C}" srcOrd="2" destOrd="0" parTransId="{D0E30EB1-644E-4F21-9F57-500329753FD3}" sibTransId="{EB064C36-2502-4936-9087-812AD4405830}"/>
    <dgm:cxn modelId="{CEF01E1D-9927-4EB3-A726-EAB6B33CF1D0}" type="presOf" srcId="{B02961EF-1B94-4A59-9740-967CABD1C426}" destId="{C9D0EC6E-9C50-40EB-8405-7D48A15CCBB3}" srcOrd="0" destOrd="0" presId="urn:microsoft.com/office/officeart/2005/8/layout/cycle4"/>
    <dgm:cxn modelId="{B6C6E72A-D234-46B8-9C8D-57AA231EA27A}" srcId="{B02961EF-1B94-4A59-9740-967CABD1C426}" destId="{7DF1503C-5E72-4B3C-94FF-D3B025CFD32A}" srcOrd="0" destOrd="0" parTransId="{4D4BB27F-A436-4560-8A73-BC05A18FAD53}" sibTransId="{D4E7139B-C836-465A-8A4A-493B3EA985CD}"/>
    <dgm:cxn modelId="{375C573E-EF15-49D5-BD77-82CE8A8230E7}" srcId="{E75C96E5-5D67-4BBC-BEDC-809EBC6A2E05}" destId="{53053A0C-6961-4BFD-8144-8EB48373F663}" srcOrd="0" destOrd="0" parTransId="{769FD401-7335-4812-A88F-3C3C3F862F41}" sibTransId="{8591E1B0-7520-4D55-B2DB-CA54035165D7}"/>
    <dgm:cxn modelId="{0EAC5160-16A9-4A65-9A74-AF389C7F6E68}" type="presOf" srcId="{E75C96E5-5D67-4BBC-BEDC-809EBC6A2E05}" destId="{E7864237-F86D-45E4-87DA-484B5ED6FB59}" srcOrd="0" destOrd="0" presId="urn:microsoft.com/office/officeart/2005/8/layout/cycle4"/>
    <dgm:cxn modelId="{0D47716A-9731-4E00-AE87-7E381CC0037F}" srcId="{46FA74AB-1886-41FE-9CC9-F4FEE0B2944A}" destId="{E75C96E5-5D67-4BBC-BEDC-809EBC6A2E05}" srcOrd="0" destOrd="0" parTransId="{C622F6A4-077B-4726-AD47-5C270DE59236}" sibTransId="{BF06158A-DCE7-4D5C-B65F-7B1C2EFEBF0B}"/>
    <dgm:cxn modelId="{5BBFFD4A-380A-4AD3-B327-389278796C02}" srcId="{71E42936-E372-44BE-BDFC-C49B3103846C}" destId="{E5CF4E69-7F52-4C7E-B55E-04DEBA7FE7EF}" srcOrd="0" destOrd="0" parTransId="{5CC88677-B1A5-40A1-93CF-58CD948F11C4}" sibTransId="{DB1E2F49-B5E7-44BF-9699-4B5CBC92FB32}"/>
    <dgm:cxn modelId="{269EE87B-C96A-4B83-AA4C-C91396CFD923}" type="presOf" srcId="{46FA74AB-1886-41FE-9CC9-F4FEE0B2944A}" destId="{BE971A6A-431B-43C7-B9E6-CEEF6EA084A1}" srcOrd="0" destOrd="0" presId="urn:microsoft.com/office/officeart/2005/8/layout/cycle4"/>
    <dgm:cxn modelId="{690330AE-A3D2-46D8-B4F4-4C913A3C390F}" type="presOf" srcId="{7DF1503C-5E72-4B3C-94FF-D3B025CFD32A}" destId="{6497A219-29E4-41FC-961A-BF8B29D24F35}" srcOrd="1" destOrd="0" presId="urn:microsoft.com/office/officeart/2005/8/layout/cycle4"/>
    <dgm:cxn modelId="{ECEEF9B0-F4FA-4513-9E99-B1A3746B424C}" type="presOf" srcId="{53053A0C-6961-4BFD-8144-8EB48373F663}" destId="{7EB3076E-9835-4797-9863-A9BC1F86B9BF}" srcOrd="1" destOrd="0" presId="urn:microsoft.com/office/officeart/2005/8/layout/cycle4"/>
    <dgm:cxn modelId="{AC4A6BB8-A3D3-41DE-AFDC-658974CCCB55}" type="presOf" srcId="{53053A0C-6961-4BFD-8144-8EB48373F663}" destId="{A100DEA8-A5F3-4FD9-A535-CBC63DC1E434}" srcOrd="0" destOrd="0" presId="urn:microsoft.com/office/officeart/2005/8/layout/cycle4"/>
    <dgm:cxn modelId="{3FA6C4BA-2392-41BD-B2C1-728B59CA1792}" type="presOf" srcId="{1C36F7A0-E9A2-403F-AECC-D3A3F7EC0926}" destId="{BC9B32F9-600B-4824-A203-F48B83ABC700}" srcOrd="0" destOrd="0" presId="urn:microsoft.com/office/officeart/2005/8/layout/cycle4"/>
    <dgm:cxn modelId="{80E8D2C4-4B3C-45DC-B636-0E3790A2EA97}" type="presOf" srcId="{E5CF4E69-7F52-4C7E-B55E-04DEBA7FE7EF}" destId="{07463CE5-42EA-4286-8380-AFDEFB03B91C}" srcOrd="1" destOrd="0" presId="urn:microsoft.com/office/officeart/2005/8/layout/cycle4"/>
    <dgm:cxn modelId="{580228C8-CE04-4245-8ED1-D7D0DD8D3264}" type="presOf" srcId="{1C36F7A0-E9A2-403F-AECC-D3A3F7EC0926}" destId="{B314F4C9-7E1E-4E1C-9EFD-0AA68E5310D4}" srcOrd="1" destOrd="0" presId="urn:microsoft.com/office/officeart/2005/8/layout/cycle4"/>
    <dgm:cxn modelId="{F77B3ED1-E505-45C8-9A17-7AACBC3592CA}" srcId="{46FA74AB-1886-41FE-9CC9-F4FEE0B2944A}" destId="{B02961EF-1B94-4A59-9740-967CABD1C426}" srcOrd="1" destOrd="0" parTransId="{DA015592-2BDB-49F2-9FC1-75BDD0583EAA}" sibTransId="{7A475F82-01E5-4FEB-906D-1862D049DF63}"/>
    <dgm:cxn modelId="{D3DDDBE5-14B0-4553-9C30-7FC8913A0BEA}" type="presOf" srcId="{F52925EF-A2A5-4B9E-815E-9FD1AFF1B6F3}" destId="{34522F02-4FD6-451D-85D4-D072321966CE}" srcOrd="0" destOrd="0" presId="urn:microsoft.com/office/officeart/2005/8/layout/cycle4"/>
    <dgm:cxn modelId="{79C694F2-6AF8-4416-98EE-B27C91CBEAB5}" type="presOf" srcId="{71E42936-E372-44BE-BDFC-C49B3103846C}" destId="{8FD7493F-807B-4D5A-9145-52BDFF24995B}" srcOrd="0" destOrd="0" presId="urn:microsoft.com/office/officeart/2005/8/layout/cycle4"/>
    <dgm:cxn modelId="{779C52FA-BBF9-46E3-9B6C-CB7F0A3EC458}" type="presOf" srcId="{E5CF4E69-7F52-4C7E-B55E-04DEBA7FE7EF}" destId="{162412E8-4D44-402E-A39B-DE0F09E5FAF6}" srcOrd="0" destOrd="0" presId="urn:microsoft.com/office/officeart/2005/8/layout/cycle4"/>
    <dgm:cxn modelId="{4EC8B4FD-CC28-4632-B59E-4B238BBA4F48}" type="presOf" srcId="{7DF1503C-5E72-4B3C-94FF-D3B025CFD32A}" destId="{3568F2A1-B0B0-4BB8-BFD9-52237DA05891}" srcOrd="0" destOrd="0" presId="urn:microsoft.com/office/officeart/2005/8/layout/cycle4"/>
    <dgm:cxn modelId="{DD7DA7F9-3D17-4D3D-8567-B004713D09C5}" type="presParOf" srcId="{BE971A6A-431B-43C7-B9E6-CEEF6EA084A1}" destId="{2439AB53-8BAA-4615-92B8-718513011F4C}" srcOrd="0" destOrd="0" presId="urn:microsoft.com/office/officeart/2005/8/layout/cycle4"/>
    <dgm:cxn modelId="{69E9376B-F3B0-4028-9AD5-B32508930F9E}" type="presParOf" srcId="{2439AB53-8BAA-4615-92B8-718513011F4C}" destId="{5764FAEA-21DE-49F0-A64B-67F3BE9B37FF}" srcOrd="0" destOrd="0" presId="urn:microsoft.com/office/officeart/2005/8/layout/cycle4"/>
    <dgm:cxn modelId="{92DC49D7-082B-4ECA-8209-55AC91CCF544}" type="presParOf" srcId="{5764FAEA-21DE-49F0-A64B-67F3BE9B37FF}" destId="{A100DEA8-A5F3-4FD9-A535-CBC63DC1E434}" srcOrd="0" destOrd="0" presId="urn:microsoft.com/office/officeart/2005/8/layout/cycle4"/>
    <dgm:cxn modelId="{50477DAF-8606-4E49-87B4-CB05FC791EE5}" type="presParOf" srcId="{5764FAEA-21DE-49F0-A64B-67F3BE9B37FF}" destId="{7EB3076E-9835-4797-9863-A9BC1F86B9BF}" srcOrd="1" destOrd="0" presId="urn:microsoft.com/office/officeart/2005/8/layout/cycle4"/>
    <dgm:cxn modelId="{0E7A0A20-5700-4648-A261-B4BE9E072FFE}" type="presParOf" srcId="{2439AB53-8BAA-4615-92B8-718513011F4C}" destId="{A21A7EB8-C0F4-4244-9BA0-AC6D048465EF}" srcOrd="1" destOrd="0" presId="urn:microsoft.com/office/officeart/2005/8/layout/cycle4"/>
    <dgm:cxn modelId="{5E820ED1-1EAA-4F64-8EE9-85BA831CBE3D}" type="presParOf" srcId="{A21A7EB8-C0F4-4244-9BA0-AC6D048465EF}" destId="{3568F2A1-B0B0-4BB8-BFD9-52237DA05891}" srcOrd="0" destOrd="0" presId="urn:microsoft.com/office/officeart/2005/8/layout/cycle4"/>
    <dgm:cxn modelId="{0A2DB751-6398-4BEF-B025-7DB5E443075E}" type="presParOf" srcId="{A21A7EB8-C0F4-4244-9BA0-AC6D048465EF}" destId="{6497A219-29E4-41FC-961A-BF8B29D24F35}" srcOrd="1" destOrd="0" presId="urn:microsoft.com/office/officeart/2005/8/layout/cycle4"/>
    <dgm:cxn modelId="{8810BF9F-7A8D-460F-8E1E-77508CB5831F}" type="presParOf" srcId="{2439AB53-8BAA-4615-92B8-718513011F4C}" destId="{919A4198-344C-4A21-850D-3384E880DACB}" srcOrd="2" destOrd="0" presId="urn:microsoft.com/office/officeart/2005/8/layout/cycle4"/>
    <dgm:cxn modelId="{104C1AD8-121B-478E-B4B4-F654044CEA7D}" type="presParOf" srcId="{919A4198-344C-4A21-850D-3384E880DACB}" destId="{162412E8-4D44-402E-A39B-DE0F09E5FAF6}" srcOrd="0" destOrd="0" presId="urn:microsoft.com/office/officeart/2005/8/layout/cycle4"/>
    <dgm:cxn modelId="{0A877BB7-3892-44A5-A779-932FA2FA8170}" type="presParOf" srcId="{919A4198-344C-4A21-850D-3384E880DACB}" destId="{07463CE5-42EA-4286-8380-AFDEFB03B91C}" srcOrd="1" destOrd="0" presId="urn:microsoft.com/office/officeart/2005/8/layout/cycle4"/>
    <dgm:cxn modelId="{6CCAA6C1-D2C3-4DCC-89B6-11D8B787911B}" type="presParOf" srcId="{2439AB53-8BAA-4615-92B8-718513011F4C}" destId="{ADBBA224-0886-407D-81CF-14C054F25065}" srcOrd="3" destOrd="0" presId="urn:microsoft.com/office/officeart/2005/8/layout/cycle4"/>
    <dgm:cxn modelId="{49DD33D5-192F-4E1D-AD70-C644C9B26D2C}" type="presParOf" srcId="{ADBBA224-0886-407D-81CF-14C054F25065}" destId="{BC9B32F9-600B-4824-A203-F48B83ABC700}" srcOrd="0" destOrd="0" presId="urn:microsoft.com/office/officeart/2005/8/layout/cycle4"/>
    <dgm:cxn modelId="{5FD73CC8-9E93-4E04-AD2B-77F7348A5676}" type="presParOf" srcId="{ADBBA224-0886-407D-81CF-14C054F25065}" destId="{B314F4C9-7E1E-4E1C-9EFD-0AA68E5310D4}" srcOrd="1" destOrd="0" presId="urn:microsoft.com/office/officeart/2005/8/layout/cycle4"/>
    <dgm:cxn modelId="{25EE5B2E-3EC3-4C4E-959C-1C08F696A45C}" type="presParOf" srcId="{2439AB53-8BAA-4615-92B8-718513011F4C}" destId="{836FADDD-C0C6-4F49-93DF-489AA5FED15A}" srcOrd="4" destOrd="0" presId="urn:microsoft.com/office/officeart/2005/8/layout/cycle4"/>
    <dgm:cxn modelId="{3AB4A7D8-1D56-4FB0-8A6F-DC9AC1D1F462}" type="presParOf" srcId="{BE971A6A-431B-43C7-B9E6-CEEF6EA084A1}" destId="{ADF4D038-B4C1-48F0-BA40-F3ED05AC4CF9}" srcOrd="1" destOrd="0" presId="urn:microsoft.com/office/officeart/2005/8/layout/cycle4"/>
    <dgm:cxn modelId="{C8C2DA6D-0FAC-4666-83BF-7A823C372DA4}" type="presParOf" srcId="{ADF4D038-B4C1-48F0-BA40-F3ED05AC4CF9}" destId="{E7864237-F86D-45E4-87DA-484B5ED6FB59}" srcOrd="0" destOrd="0" presId="urn:microsoft.com/office/officeart/2005/8/layout/cycle4"/>
    <dgm:cxn modelId="{ED18FC10-B44A-435F-A672-D642F14B0CC7}" type="presParOf" srcId="{ADF4D038-B4C1-48F0-BA40-F3ED05AC4CF9}" destId="{C9D0EC6E-9C50-40EB-8405-7D48A15CCBB3}" srcOrd="1" destOrd="0" presId="urn:microsoft.com/office/officeart/2005/8/layout/cycle4"/>
    <dgm:cxn modelId="{AD770272-4B81-4605-B093-502C59111C2F}" type="presParOf" srcId="{ADF4D038-B4C1-48F0-BA40-F3ED05AC4CF9}" destId="{8FD7493F-807B-4D5A-9145-52BDFF24995B}" srcOrd="2" destOrd="0" presId="urn:microsoft.com/office/officeart/2005/8/layout/cycle4"/>
    <dgm:cxn modelId="{9F03C68A-7142-4171-9F26-7AF2AC10C618}" type="presParOf" srcId="{ADF4D038-B4C1-48F0-BA40-F3ED05AC4CF9}" destId="{34522F02-4FD6-451D-85D4-D072321966CE}" srcOrd="3" destOrd="0" presId="urn:microsoft.com/office/officeart/2005/8/layout/cycle4"/>
    <dgm:cxn modelId="{84A709EE-B57B-446A-BBCC-AA3693CE6FB8}" type="presParOf" srcId="{ADF4D038-B4C1-48F0-BA40-F3ED05AC4CF9}" destId="{CC50A4F7-9D2B-4DC1-8589-CF0E03ABCB55}" srcOrd="4" destOrd="0" presId="urn:microsoft.com/office/officeart/2005/8/layout/cycle4"/>
    <dgm:cxn modelId="{D87D1DF4-B41F-4A3A-BBB0-A3BDEC4D91F1}" type="presParOf" srcId="{BE971A6A-431B-43C7-B9E6-CEEF6EA084A1}" destId="{005E45FB-B41F-4220-96C2-9FB7B9F8823D}" srcOrd="2" destOrd="0" presId="urn:microsoft.com/office/officeart/2005/8/layout/cycle4"/>
    <dgm:cxn modelId="{D1995954-9460-4E2A-92EA-7D1FAD31EB30}" type="presParOf" srcId="{BE971A6A-431B-43C7-B9E6-CEEF6EA084A1}" destId="{7265142B-06BB-463D-9BFC-0220F62B152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69206F-B1A4-4C58-AB4A-1C3E74D87C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051819B-F933-46DB-9786-B8892E084561}">
      <dgm:prSet phldrT="[Texto]" custT="1"/>
      <dgm:spPr/>
      <dgm:t>
        <a:bodyPr/>
        <a:lstStyle/>
        <a:p>
          <a:r>
            <a:rPr lang="es-ES" sz="1400" dirty="0"/>
            <a:t>Definida estructura y navegabilidad del sitio web</a:t>
          </a:r>
        </a:p>
      </dgm:t>
    </dgm:pt>
    <dgm:pt modelId="{C78F3526-61DA-4D10-82C3-54C804702D24}" type="parTrans" cxnId="{FE8D15D7-D9B1-4815-9560-11B6A8C03BC2}">
      <dgm:prSet/>
      <dgm:spPr/>
      <dgm:t>
        <a:bodyPr/>
        <a:lstStyle/>
        <a:p>
          <a:endParaRPr lang="es-ES" sz="1400"/>
        </a:p>
      </dgm:t>
    </dgm:pt>
    <dgm:pt modelId="{38EA6DE1-3F80-460A-8036-6A89F4981AD5}" type="sibTrans" cxnId="{FE8D15D7-D9B1-4815-9560-11B6A8C03BC2}">
      <dgm:prSet custT="1"/>
      <dgm:spPr/>
      <dgm:t>
        <a:bodyPr/>
        <a:lstStyle/>
        <a:p>
          <a:endParaRPr lang="es-ES" sz="1400"/>
        </a:p>
      </dgm:t>
    </dgm:pt>
    <dgm:pt modelId="{40D825A0-B352-4361-B0B3-C3245D502B01}">
      <dgm:prSet phldrT="[Texto]"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s-ES" sz="1400" dirty="0"/>
            <a:t>Implementación con los lenguajes de programación (HTML, CSS, etc.)</a:t>
          </a:r>
        </a:p>
      </dgm:t>
    </dgm:pt>
    <dgm:pt modelId="{141AB944-6655-444C-9984-BE3F64CE5D96}" type="parTrans" cxnId="{67EAD9A2-D56B-4EA3-ACB0-CCB974DA7F1E}">
      <dgm:prSet/>
      <dgm:spPr/>
      <dgm:t>
        <a:bodyPr/>
        <a:lstStyle/>
        <a:p>
          <a:endParaRPr lang="es-ES" sz="1400"/>
        </a:p>
      </dgm:t>
    </dgm:pt>
    <dgm:pt modelId="{29EF8380-A9F1-4E70-8A86-CF798E753C1B}" type="sibTrans" cxnId="{67EAD9A2-D56B-4EA3-ACB0-CCB974DA7F1E}">
      <dgm:prSet/>
      <dgm:spPr/>
      <dgm:t>
        <a:bodyPr/>
        <a:lstStyle/>
        <a:p>
          <a:endParaRPr lang="es-ES" sz="1400"/>
        </a:p>
      </dgm:t>
    </dgm:pt>
    <dgm:pt modelId="{7336B4E9-6653-44B5-9337-34124E2DFBA1}" type="pres">
      <dgm:prSet presAssocID="{0669206F-B1A4-4C58-AB4A-1C3E74D87C4D}" presName="Name0" presStyleCnt="0">
        <dgm:presLayoutVars>
          <dgm:dir/>
          <dgm:resizeHandles val="exact"/>
        </dgm:presLayoutVars>
      </dgm:prSet>
      <dgm:spPr/>
    </dgm:pt>
    <dgm:pt modelId="{F39E797D-E9F5-44D3-9EE6-9DAA4BE74C0B}" type="pres">
      <dgm:prSet presAssocID="{B051819B-F933-46DB-9786-B8892E084561}" presName="node" presStyleLbl="node1" presStyleIdx="0" presStyleCnt="2">
        <dgm:presLayoutVars>
          <dgm:bulletEnabled val="1"/>
        </dgm:presLayoutVars>
      </dgm:prSet>
      <dgm:spPr/>
    </dgm:pt>
    <dgm:pt modelId="{4C344DBD-1396-46BB-A245-B0320CC8EF16}" type="pres">
      <dgm:prSet presAssocID="{38EA6DE1-3F80-460A-8036-6A89F4981AD5}" presName="sibTrans" presStyleLbl="sibTrans2D1" presStyleIdx="0" presStyleCnt="1"/>
      <dgm:spPr/>
    </dgm:pt>
    <dgm:pt modelId="{98B7D80C-69BD-46B6-B408-C688FF1B7D13}" type="pres">
      <dgm:prSet presAssocID="{38EA6DE1-3F80-460A-8036-6A89F4981AD5}" presName="connectorText" presStyleLbl="sibTrans2D1" presStyleIdx="0" presStyleCnt="1"/>
      <dgm:spPr/>
    </dgm:pt>
    <dgm:pt modelId="{0C1DDEA3-6A4A-4F7C-989C-E0AA3A8F6AC7}" type="pres">
      <dgm:prSet presAssocID="{40D825A0-B352-4361-B0B3-C3245D502B01}" presName="node" presStyleLbl="node1" presStyleIdx="1" presStyleCnt="2">
        <dgm:presLayoutVars>
          <dgm:bulletEnabled val="1"/>
        </dgm:presLayoutVars>
      </dgm:prSet>
      <dgm:spPr/>
    </dgm:pt>
  </dgm:ptLst>
  <dgm:cxnLst>
    <dgm:cxn modelId="{24F2FA19-6A19-4E9B-9C02-D0E79D5F8FB3}" type="presOf" srcId="{38EA6DE1-3F80-460A-8036-6A89F4981AD5}" destId="{98B7D80C-69BD-46B6-B408-C688FF1B7D13}" srcOrd="1" destOrd="0" presId="urn:microsoft.com/office/officeart/2005/8/layout/process1"/>
    <dgm:cxn modelId="{75FFE525-9C06-4A5B-B805-7D297D1527EB}" type="presOf" srcId="{B051819B-F933-46DB-9786-B8892E084561}" destId="{F39E797D-E9F5-44D3-9EE6-9DAA4BE74C0B}" srcOrd="0" destOrd="0" presId="urn:microsoft.com/office/officeart/2005/8/layout/process1"/>
    <dgm:cxn modelId="{683B357C-31C3-4984-AA52-B47A0A1653D9}" type="presOf" srcId="{40D825A0-B352-4361-B0B3-C3245D502B01}" destId="{0C1DDEA3-6A4A-4F7C-989C-E0AA3A8F6AC7}" srcOrd="0" destOrd="0" presId="urn:microsoft.com/office/officeart/2005/8/layout/process1"/>
    <dgm:cxn modelId="{C49E0B87-82FD-4DBB-9F7E-EC883DCB3776}" type="presOf" srcId="{38EA6DE1-3F80-460A-8036-6A89F4981AD5}" destId="{4C344DBD-1396-46BB-A245-B0320CC8EF16}" srcOrd="0" destOrd="0" presId="urn:microsoft.com/office/officeart/2005/8/layout/process1"/>
    <dgm:cxn modelId="{67EAD9A2-D56B-4EA3-ACB0-CCB974DA7F1E}" srcId="{0669206F-B1A4-4C58-AB4A-1C3E74D87C4D}" destId="{40D825A0-B352-4361-B0B3-C3245D502B01}" srcOrd="1" destOrd="0" parTransId="{141AB944-6655-444C-9984-BE3F64CE5D96}" sibTransId="{29EF8380-A9F1-4E70-8A86-CF798E753C1B}"/>
    <dgm:cxn modelId="{86C3EBB6-5A5D-4C18-BBFD-1A31117682AE}" type="presOf" srcId="{0669206F-B1A4-4C58-AB4A-1C3E74D87C4D}" destId="{7336B4E9-6653-44B5-9337-34124E2DFBA1}" srcOrd="0" destOrd="0" presId="urn:microsoft.com/office/officeart/2005/8/layout/process1"/>
    <dgm:cxn modelId="{FE8D15D7-D9B1-4815-9560-11B6A8C03BC2}" srcId="{0669206F-B1A4-4C58-AB4A-1C3E74D87C4D}" destId="{B051819B-F933-46DB-9786-B8892E084561}" srcOrd="0" destOrd="0" parTransId="{C78F3526-61DA-4D10-82C3-54C804702D24}" sibTransId="{38EA6DE1-3F80-460A-8036-6A89F4981AD5}"/>
    <dgm:cxn modelId="{4D9AE900-202C-4100-BA93-46B692833A71}" type="presParOf" srcId="{7336B4E9-6653-44B5-9337-34124E2DFBA1}" destId="{F39E797D-E9F5-44D3-9EE6-9DAA4BE74C0B}" srcOrd="0" destOrd="0" presId="urn:microsoft.com/office/officeart/2005/8/layout/process1"/>
    <dgm:cxn modelId="{13474666-7FA9-443B-B4AB-2F98D0D08320}" type="presParOf" srcId="{7336B4E9-6653-44B5-9337-34124E2DFBA1}" destId="{4C344DBD-1396-46BB-A245-B0320CC8EF16}" srcOrd="1" destOrd="0" presId="urn:microsoft.com/office/officeart/2005/8/layout/process1"/>
    <dgm:cxn modelId="{876A107E-CEEA-43BE-BDDF-D542E68B6C45}" type="presParOf" srcId="{4C344DBD-1396-46BB-A245-B0320CC8EF16}" destId="{98B7D80C-69BD-46B6-B408-C688FF1B7D13}" srcOrd="0" destOrd="0" presId="urn:microsoft.com/office/officeart/2005/8/layout/process1"/>
    <dgm:cxn modelId="{FBD9D23A-9723-4805-A434-4D215D606C3C}" type="presParOf" srcId="{7336B4E9-6653-44B5-9337-34124E2DFBA1}" destId="{0C1DDEA3-6A4A-4F7C-989C-E0AA3A8F6AC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12B896-3F20-4E3F-9CDF-9BE5887D5B45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C1093B3-E882-4CC2-8D2D-FF18E8A1958F}">
      <dgm:prSet phldrT="[Texto]"/>
      <dgm:spPr/>
      <dgm:t>
        <a:bodyPr/>
        <a:lstStyle/>
        <a:p>
          <a:r>
            <a:rPr lang="es-ES" dirty="0">
              <a:latin typeface="Century Gothic" panose="020B0502020202020204" pitchFamily="34" charset="0"/>
            </a:rPr>
            <a:t>Imágenes</a:t>
          </a:r>
        </a:p>
      </dgm:t>
    </dgm:pt>
    <dgm:pt modelId="{421AA618-42F0-4FB1-8413-61F7359FE40B}" type="parTrans" cxnId="{6BEF76E9-D1D4-4F7B-9385-48BCB6825F5D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DD200E74-79CB-48B0-AB9A-4580702CF295}" type="sibTrans" cxnId="{6BEF76E9-D1D4-4F7B-9385-48BCB6825F5D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D9F5C517-DD52-44C4-B573-BAD55BEFB952}">
      <dgm:prSet phldrT="[Texto]"/>
      <dgm:spPr/>
      <dgm:t>
        <a:bodyPr/>
        <a:lstStyle/>
        <a:p>
          <a:r>
            <a:rPr lang="es-ES" dirty="0">
              <a:latin typeface="Century Gothic" panose="020B0502020202020204" pitchFamily="34" charset="0"/>
            </a:rPr>
            <a:t>Lentas</a:t>
          </a:r>
        </a:p>
      </dgm:t>
    </dgm:pt>
    <dgm:pt modelId="{A4D3C5C9-9D18-4E32-BD40-9BC6C84BB55E}" type="parTrans" cxnId="{87FABB99-9D2A-4AC7-8202-600D15BA65F8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FF83395B-8C8F-4FF8-AD49-8B5A17AB2F7C}" type="sibTrans" cxnId="{87FABB99-9D2A-4AC7-8202-600D15BA65F8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2C5E94CC-71FD-445A-9817-9F934078133B}">
      <dgm:prSet phldrT="[Texto]"/>
      <dgm:spPr/>
      <dgm:t>
        <a:bodyPr/>
        <a:lstStyle/>
        <a:p>
          <a:r>
            <a:rPr lang="es-ES" dirty="0">
              <a:latin typeface="Century Gothic" panose="020B0502020202020204" pitchFamily="34" charset="0"/>
            </a:rPr>
            <a:t>Grandes</a:t>
          </a:r>
        </a:p>
      </dgm:t>
    </dgm:pt>
    <dgm:pt modelId="{89ABD73E-2280-48B0-ADD8-C1FAE5369C16}" type="parTrans" cxnId="{97AAA00E-61B7-4908-8B03-118B7CBC7B61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48C7BF74-FCC3-4954-BE6C-FA14DD7B7EC6}" type="sibTrans" cxnId="{97AAA00E-61B7-4908-8B03-118B7CBC7B61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C1674D4A-0C7E-4371-A4F8-A0ED0733BA8E}">
      <dgm:prSet phldrT="[Texto]"/>
      <dgm:spPr/>
      <dgm:t>
        <a:bodyPr/>
        <a:lstStyle/>
        <a:p>
          <a:r>
            <a:rPr lang="es-ES" dirty="0">
              <a:latin typeface="Century Gothic" panose="020B0502020202020204" pitchFamily="34" charset="0"/>
            </a:rPr>
            <a:t>Texto</a:t>
          </a:r>
        </a:p>
      </dgm:t>
    </dgm:pt>
    <dgm:pt modelId="{EB48A53E-EEF5-42A9-82C6-29E0519AC40B}" type="parTrans" cxnId="{C0735BCE-FAC9-436A-B32B-D986B018A531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14D0122C-9703-4931-B914-033DB20D3091}" type="sibTrans" cxnId="{C0735BCE-FAC9-436A-B32B-D986B018A531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29DB4A14-54DD-449F-B443-68F7FB84C0D0}">
      <dgm:prSet phldrT="[Texto]"/>
      <dgm:spPr/>
      <dgm:t>
        <a:bodyPr/>
        <a:lstStyle/>
        <a:p>
          <a:r>
            <a:rPr lang="es-ES" dirty="0">
              <a:latin typeface="Century Gothic" panose="020B0502020202020204" pitchFamily="34" charset="0"/>
            </a:rPr>
            <a:t>Sin recursos multimedia</a:t>
          </a:r>
        </a:p>
      </dgm:t>
    </dgm:pt>
    <dgm:pt modelId="{A9B9394B-84AD-463B-B1CE-A5AF2205C399}" type="parTrans" cxnId="{F2E1DE44-60C8-46B2-BD98-D959EB4EC560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0B850559-01CA-4C1C-80EB-B4E4EEAEDA59}" type="sibTrans" cxnId="{F2E1DE44-60C8-46B2-BD98-D959EB4EC560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5F319A3A-6762-4EEF-8E5B-AB9BB1C913A1}">
      <dgm:prSet phldrT="[Texto]"/>
      <dgm:spPr/>
      <dgm:t>
        <a:bodyPr/>
        <a:lstStyle/>
        <a:p>
          <a:r>
            <a:rPr lang="es-ES" dirty="0">
              <a:latin typeface="Century Gothic" panose="020B0502020202020204" pitchFamily="34" charset="0"/>
            </a:rPr>
            <a:t>Solo texto</a:t>
          </a:r>
        </a:p>
      </dgm:t>
    </dgm:pt>
    <dgm:pt modelId="{68D97558-7C0A-4E81-B520-1757BF618EE9}" type="parTrans" cxnId="{863C97BE-7B73-44E0-92D4-AE07FA67FE3D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BD67E134-FF33-4629-80B1-5449FE1D8F8D}" type="sibTrans" cxnId="{863C97BE-7B73-44E0-92D4-AE07FA67FE3D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D5FC8ADC-B12F-485B-92D8-AB15F57C2E98}" type="pres">
      <dgm:prSet presAssocID="{D712B896-3F20-4E3F-9CDF-9BE5887D5B4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7DEA7A6B-DA3A-4188-9448-EAA35A17C41D}" type="pres">
      <dgm:prSet presAssocID="{D712B896-3F20-4E3F-9CDF-9BE5887D5B45}" presName="dummyMaxCanvas" presStyleCnt="0"/>
      <dgm:spPr/>
    </dgm:pt>
    <dgm:pt modelId="{FE326EC1-E18B-40A0-8D11-FF3C52D4BD16}" type="pres">
      <dgm:prSet presAssocID="{D712B896-3F20-4E3F-9CDF-9BE5887D5B45}" presName="parentComposite" presStyleCnt="0"/>
      <dgm:spPr/>
    </dgm:pt>
    <dgm:pt modelId="{3EDB4FA6-90C4-4409-B8B3-7D06A3BC5F39}" type="pres">
      <dgm:prSet presAssocID="{D712B896-3F20-4E3F-9CDF-9BE5887D5B45}" presName="parent1" presStyleLbl="alignAccFollowNode1" presStyleIdx="0" presStyleCnt="4">
        <dgm:presLayoutVars>
          <dgm:chMax val="4"/>
        </dgm:presLayoutVars>
      </dgm:prSet>
      <dgm:spPr/>
    </dgm:pt>
    <dgm:pt modelId="{BC97704D-AEE9-4421-9915-910D6828D942}" type="pres">
      <dgm:prSet presAssocID="{D712B896-3F20-4E3F-9CDF-9BE5887D5B45}" presName="parent2" presStyleLbl="alignAccFollowNode1" presStyleIdx="1" presStyleCnt="4">
        <dgm:presLayoutVars>
          <dgm:chMax val="4"/>
        </dgm:presLayoutVars>
      </dgm:prSet>
      <dgm:spPr/>
    </dgm:pt>
    <dgm:pt modelId="{098A03C3-49F2-43AB-94F1-9E95BA6EE1AB}" type="pres">
      <dgm:prSet presAssocID="{D712B896-3F20-4E3F-9CDF-9BE5887D5B45}" presName="childrenComposite" presStyleCnt="0"/>
      <dgm:spPr/>
    </dgm:pt>
    <dgm:pt modelId="{591F0DF4-7B77-4A16-803D-3192911FE8F6}" type="pres">
      <dgm:prSet presAssocID="{D712B896-3F20-4E3F-9CDF-9BE5887D5B45}" presName="dummyMaxCanvas_ChildArea" presStyleCnt="0"/>
      <dgm:spPr/>
    </dgm:pt>
    <dgm:pt modelId="{6DF66E02-386B-414C-ABAC-FD943BEE1565}" type="pres">
      <dgm:prSet presAssocID="{D712B896-3F20-4E3F-9CDF-9BE5887D5B45}" presName="fulcrum" presStyleLbl="alignAccFollowNode1" presStyleIdx="2" presStyleCnt="4"/>
      <dgm:spPr/>
    </dgm:pt>
    <dgm:pt modelId="{7E45A6A9-49B4-493B-B6D3-17B6763056A8}" type="pres">
      <dgm:prSet presAssocID="{D712B896-3F20-4E3F-9CDF-9BE5887D5B45}" presName="balance_22" presStyleLbl="alignAccFollowNode1" presStyleIdx="3" presStyleCnt="4">
        <dgm:presLayoutVars>
          <dgm:bulletEnabled val="1"/>
        </dgm:presLayoutVars>
      </dgm:prSet>
      <dgm:spPr/>
    </dgm:pt>
    <dgm:pt modelId="{987A996E-5DF6-45A9-BBAE-3F826688C2DA}" type="pres">
      <dgm:prSet presAssocID="{D712B896-3F20-4E3F-9CDF-9BE5887D5B45}" presName="right_22_1" presStyleLbl="node1" presStyleIdx="0" presStyleCnt="4">
        <dgm:presLayoutVars>
          <dgm:bulletEnabled val="1"/>
        </dgm:presLayoutVars>
      </dgm:prSet>
      <dgm:spPr/>
    </dgm:pt>
    <dgm:pt modelId="{3FCFE897-3D83-41E1-A9E9-BAA72299D724}" type="pres">
      <dgm:prSet presAssocID="{D712B896-3F20-4E3F-9CDF-9BE5887D5B45}" presName="right_22_2" presStyleLbl="node1" presStyleIdx="1" presStyleCnt="4">
        <dgm:presLayoutVars>
          <dgm:bulletEnabled val="1"/>
        </dgm:presLayoutVars>
      </dgm:prSet>
      <dgm:spPr/>
    </dgm:pt>
    <dgm:pt modelId="{54B395DA-2A9C-4833-BA52-3C85EDFA513E}" type="pres">
      <dgm:prSet presAssocID="{D712B896-3F20-4E3F-9CDF-9BE5887D5B45}" presName="left_22_1" presStyleLbl="node1" presStyleIdx="2" presStyleCnt="4">
        <dgm:presLayoutVars>
          <dgm:bulletEnabled val="1"/>
        </dgm:presLayoutVars>
      </dgm:prSet>
      <dgm:spPr/>
    </dgm:pt>
    <dgm:pt modelId="{169320BF-4B21-4BD2-A790-2CB720109118}" type="pres">
      <dgm:prSet presAssocID="{D712B896-3F20-4E3F-9CDF-9BE5887D5B45}" presName="left_22_2" presStyleLbl="node1" presStyleIdx="3" presStyleCnt="4">
        <dgm:presLayoutVars>
          <dgm:bulletEnabled val="1"/>
        </dgm:presLayoutVars>
      </dgm:prSet>
      <dgm:spPr/>
    </dgm:pt>
  </dgm:ptLst>
  <dgm:cxnLst>
    <dgm:cxn modelId="{97AAA00E-61B7-4908-8B03-118B7CBC7B61}" srcId="{0C1093B3-E882-4CC2-8D2D-FF18E8A1958F}" destId="{2C5E94CC-71FD-445A-9817-9F934078133B}" srcOrd="1" destOrd="0" parTransId="{89ABD73E-2280-48B0-ADD8-C1FAE5369C16}" sibTransId="{48C7BF74-FCC3-4954-BE6C-FA14DD7B7EC6}"/>
    <dgm:cxn modelId="{AD55332D-E623-4111-8021-D2252A9DFAAE}" type="presOf" srcId="{29DB4A14-54DD-449F-B443-68F7FB84C0D0}" destId="{987A996E-5DF6-45A9-BBAE-3F826688C2DA}" srcOrd="0" destOrd="0" presId="urn:microsoft.com/office/officeart/2005/8/layout/balance1"/>
    <dgm:cxn modelId="{F2E1DE44-60C8-46B2-BD98-D959EB4EC560}" srcId="{C1674D4A-0C7E-4371-A4F8-A0ED0733BA8E}" destId="{29DB4A14-54DD-449F-B443-68F7FB84C0D0}" srcOrd="0" destOrd="0" parTransId="{A9B9394B-84AD-463B-B1CE-A5AF2205C399}" sibTransId="{0B850559-01CA-4C1C-80EB-B4E4EEAEDA59}"/>
    <dgm:cxn modelId="{443D6667-15CC-41CE-A5EC-0812283BBD16}" type="presOf" srcId="{5F319A3A-6762-4EEF-8E5B-AB9BB1C913A1}" destId="{3FCFE897-3D83-41E1-A9E9-BAA72299D724}" srcOrd="0" destOrd="0" presId="urn:microsoft.com/office/officeart/2005/8/layout/balance1"/>
    <dgm:cxn modelId="{3BB3B567-CE89-4771-AD86-3092208A19F9}" type="presOf" srcId="{2C5E94CC-71FD-445A-9817-9F934078133B}" destId="{169320BF-4B21-4BD2-A790-2CB720109118}" srcOrd="0" destOrd="0" presId="urn:microsoft.com/office/officeart/2005/8/layout/balance1"/>
    <dgm:cxn modelId="{E6D80A97-2ECC-4C7E-9703-56DD7AA9C938}" type="presOf" srcId="{D9F5C517-DD52-44C4-B573-BAD55BEFB952}" destId="{54B395DA-2A9C-4833-BA52-3C85EDFA513E}" srcOrd="0" destOrd="0" presId="urn:microsoft.com/office/officeart/2005/8/layout/balance1"/>
    <dgm:cxn modelId="{E1CA8C97-6547-4ED0-90E5-2DD7BE39CCAF}" type="presOf" srcId="{0C1093B3-E882-4CC2-8D2D-FF18E8A1958F}" destId="{3EDB4FA6-90C4-4409-B8B3-7D06A3BC5F39}" srcOrd="0" destOrd="0" presId="urn:microsoft.com/office/officeart/2005/8/layout/balance1"/>
    <dgm:cxn modelId="{87FABB99-9D2A-4AC7-8202-600D15BA65F8}" srcId="{0C1093B3-E882-4CC2-8D2D-FF18E8A1958F}" destId="{D9F5C517-DD52-44C4-B573-BAD55BEFB952}" srcOrd="0" destOrd="0" parTransId="{A4D3C5C9-9D18-4E32-BD40-9BC6C84BB55E}" sibTransId="{FF83395B-8C8F-4FF8-AD49-8B5A17AB2F7C}"/>
    <dgm:cxn modelId="{C0A92EBB-86D0-48A1-933F-D3001F333466}" type="presOf" srcId="{D712B896-3F20-4E3F-9CDF-9BE5887D5B45}" destId="{D5FC8ADC-B12F-485B-92D8-AB15F57C2E98}" srcOrd="0" destOrd="0" presId="urn:microsoft.com/office/officeart/2005/8/layout/balance1"/>
    <dgm:cxn modelId="{863C97BE-7B73-44E0-92D4-AE07FA67FE3D}" srcId="{C1674D4A-0C7E-4371-A4F8-A0ED0733BA8E}" destId="{5F319A3A-6762-4EEF-8E5B-AB9BB1C913A1}" srcOrd="1" destOrd="0" parTransId="{68D97558-7C0A-4E81-B520-1757BF618EE9}" sibTransId="{BD67E134-FF33-4629-80B1-5449FE1D8F8D}"/>
    <dgm:cxn modelId="{D01EBAC7-4FFB-4817-A37C-2841692EBB18}" type="presOf" srcId="{C1674D4A-0C7E-4371-A4F8-A0ED0733BA8E}" destId="{BC97704D-AEE9-4421-9915-910D6828D942}" srcOrd="0" destOrd="0" presId="urn:microsoft.com/office/officeart/2005/8/layout/balance1"/>
    <dgm:cxn modelId="{C0735BCE-FAC9-436A-B32B-D986B018A531}" srcId="{D712B896-3F20-4E3F-9CDF-9BE5887D5B45}" destId="{C1674D4A-0C7E-4371-A4F8-A0ED0733BA8E}" srcOrd="1" destOrd="0" parTransId="{EB48A53E-EEF5-42A9-82C6-29E0519AC40B}" sibTransId="{14D0122C-9703-4931-B914-033DB20D3091}"/>
    <dgm:cxn modelId="{6BEF76E9-D1D4-4F7B-9385-48BCB6825F5D}" srcId="{D712B896-3F20-4E3F-9CDF-9BE5887D5B45}" destId="{0C1093B3-E882-4CC2-8D2D-FF18E8A1958F}" srcOrd="0" destOrd="0" parTransId="{421AA618-42F0-4FB1-8413-61F7359FE40B}" sibTransId="{DD200E74-79CB-48B0-AB9A-4580702CF295}"/>
    <dgm:cxn modelId="{DBCA24FB-B64C-41F7-BBF9-4838A14D554F}" type="presParOf" srcId="{D5FC8ADC-B12F-485B-92D8-AB15F57C2E98}" destId="{7DEA7A6B-DA3A-4188-9448-EAA35A17C41D}" srcOrd="0" destOrd="0" presId="urn:microsoft.com/office/officeart/2005/8/layout/balance1"/>
    <dgm:cxn modelId="{CFCD0D29-6B0A-4202-A550-9FB34C3D5C0B}" type="presParOf" srcId="{D5FC8ADC-B12F-485B-92D8-AB15F57C2E98}" destId="{FE326EC1-E18B-40A0-8D11-FF3C52D4BD16}" srcOrd="1" destOrd="0" presId="urn:microsoft.com/office/officeart/2005/8/layout/balance1"/>
    <dgm:cxn modelId="{1AEA3670-99A4-4689-A107-E16769F9D03C}" type="presParOf" srcId="{FE326EC1-E18B-40A0-8D11-FF3C52D4BD16}" destId="{3EDB4FA6-90C4-4409-B8B3-7D06A3BC5F39}" srcOrd="0" destOrd="0" presId="urn:microsoft.com/office/officeart/2005/8/layout/balance1"/>
    <dgm:cxn modelId="{5ACC5456-B5E0-40C4-B9E1-AE6ECEEC2F67}" type="presParOf" srcId="{FE326EC1-E18B-40A0-8D11-FF3C52D4BD16}" destId="{BC97704D-AEE9-4421-9915-910D6828D942}" srcOrd="1" destOrd="0" presId="urn:microsoft.com/office/officeart/2005/8/layout/balance1"/>
    <dgm:cxn modelId="{1E7AB687-16FD-4997-8924-D7495247C61F}" type="presParOf" srcId="{D5FC8ADC-B12F-485B-92D8-AB15F57C2E98}" destId="{098A03C3-49F2-43AB-94F1-9E95BA6EE1AB}" srcOrd="2" destOrd="0" presId="urn:microsoft.com/office/officeart/2005/8/layout/balance1"/>
    <dgm:cxn modelId="{E30026FF-31B9-42BE-9E71-02F34AB47D4E}" type="presParOf" srcId="{098A03C3-49F2-43AB-94F1-9E95BA6EE1AB}" destId="{591F0DF4-7B77-4A16-803D-3192911FE8F6}" srcOrd="0" destOrd="0" presId="urn:microsoft.com/office/officeart/2005/8/layout/balance1"/>
    <dgm:cxn modelId="{C38B6E0E-A156-4F2E-B8CD-B85B9071C36A}" type="presParOf" srcId="{098A03C3-49F2-43AB-94F1-9E95BA6EE1AB}" destId="{6DF66E02-386B-414C-ABAC-FD943BEE1565}" srcOrd="1" destOrd="0" presId="urn:microsoft.com/office/officeart/2005/8/layout/balance1"/>
    <dgm:cxn modelId="{BB6CCBF0-01AA-4144-A69B-DD0320D1BE15}" type="presParOf" srcId="{098A03C3-49F2-43AB-94F1-9E95BA6EE1AB}" destId="{7E45A6A9-49B4-493B-B6D3-17B6763056A8}" srcOrd="2" destOrd="0" presId="urn:microsoft.com/office/officeart/2005/8/layout/balance1"/>
    <dgm:cxn modelId="{928C9303-1071-4093-86B2-A6DBEBBDFDDD}" type="presParOf" srcId="{098A03C3-49F2-43AB-94F1-9E95BA6EE1AB}" destId="{987A996E-5DF6-45A9-BBAE-3F826688C2DA}" srcOrd="3" destOrd="0" presId="urn:microsoft.com/office/officeart/2005/8/layout/balance1"/>
    <dgm:cxn modelId="{D5EC3788-3100-43D8-8B73-1F33AC004B80}" type="presParOf" srcId="{098A03C3-49F2-43AB-94F1-9E95BA6EE1AB}" destId="{3FCFE897-3D83-41E1-A9E9-BAA72299D724}" srcOrd="4" destOrd="0" presId="urn:microsoft.com/office/officeart/2005/8/layout/balance1"/>
    <dgm:cxn modelId="{989C83C0-D3EA-442E-85B5-8FADF87D2F27}" type="presParOf" srcId="{098A03C3-49F2-43AB-94F1-9E95BA6EE1AB}" destId="{54B395DA-2A9C-4833-BA52-3C85EDFA513E}" srcOrd="5" destOrd="0" presId="urn:microsoft.com/office/officeart/2005/8/layout/balance1"/>
    <dgm:cxn modelId="{A012B0DC-3997-4E10-98FA-BE22ABDADF16}" type="presParOf" srcId="{098A03C3-49F2-43AB-94F1-9E95BA6EE1AB}" destId="{169320BF-4B21-4BD2-A790-2CB720109118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90D6-1645-4082-B7E4-2318FA5FB630}">
      <dsp:nvSpPr>
        <dsp:cNvPr id="0" name=""/>
        <dsp:cNvSpPr/>
      </dsp:nvSpPr>
      <dsp:spPr>
        <a:xfrm>
          <a:off x="2791121" y="1742592"/>
          <a:ext cx="1054777" cy="1054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>
              <a:latin typeface="Century Gothic" panose="020B0502020202020204" pitchFamily="34" charset="0"/>
            </a:rPr>
            <a:t>DISEÑO WEB</a:t>
          </a:r>
        </a:p>
      </dsp:txBody>
      <dsp:txXfrm>
        <a:off x="2945590" y="1897061"/>
        <a:ext cx="745839" cy="745839"/>
      </dsp:txXfrm>
    </dsp:sp>
    <dsp:sp modelId="{888269DE-AFFC-4120-9245-94950ED6B25E}">
      <dsp:nvSpPr>
        <dsp:cNvPr id="0" name=""/>
        <dsp:cNvSpPr/>
      </dsp:nvSpPr>
      <dsp:spPr>
        <a:xfrm rot="16200000">
          <a:off x="3206519" y="1385022"/>
          <a:ext cx="223980" cy="30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>
            <a:latin typeface="Century Gothic" panose="020B0502020202020204" pitchFamily="34" charset="0"/>
          </a:endParaRPr>
        </a:p>
      </dsp:txBody>
      <dsp:txXfrm>
        <a:off x="3240116" y="1479661"/>
        <a:ext cx="156786" cy="183128"/>
      </dsp:txXfrm>
    </dsp:sp>
    <dsp:sp modelId="{AE16C265-BF7E-4DFF-92B5-82D55CA9D577}">
      <dsp:nvSpPr>
        <dsp:cNvPr id="0" name=""/>
        <dsp:cNvSpPr/>
      </dsp:nvSpPr>
      <dsp:spPr>
        <a:xfrm>
          <a:off x="2659274" y="1515"/>
          <a:ext cx="1318471" cy="1318471"/>
        </a:xfrm>
        <a:prstGeom prst="ellipse">
          <a:avLst/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Century Gothic" panose="020B0502020202020204" pitchFamily="34" charset="0"/>
            </a:rPr>
            <a:t>NAVEGABILIDAD</a:t>
          </a:r>
        </a:p>
      </dsp:txBody>
      <dsp:txXfrm>
        <a:off x="2852360" y="194601"/>
        <a:ext cx="932299" cy="932299"/>
      </dsp:txXfrm>
    </dsp:sp>
    <dsp:sp modelId="{FF56FCD3-2B5A-4BEF-9F72-F506080E44A5}">
      <dsp:nvSpPr>
        <dsp:cNvPr id="0" name=""/>
        <dsp:cNvSpPr/>
      </dsp:nvSpPr>
      <dsp:spPr>
        <a:xfrm rot="20520000">
          <a:off x="3903027" y="1891065"/>
          <a:ext cx="223980" cy="30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>
            <a:latin typeface="Century Gothic" panose="020B0502020202020204" pitchFamily="34" charset="0"/>
          </a:endParaRPr>
        </a:p>
      </dsp:txBody>
      <dsp:txXfrm>
        <a:off x="3904671" y="1962489"/>
        <a:ext cx="156786" cy="183128"/>
      </dsp:txXfrm>
    </dsp:sp>
    <dsp:sp modelId="{5163E7BD-D967-4C82-801A-F6E4195ADEBE}">
      <dsp:nvSpPr>
        <dsp:cNvPr id="0" name=""/>
        <dsp:cNvSpPr/>
      </dsp:nvSpPr>
      <dsp:spPr>
        <a:xfrm>
          <a:off x="4189742" y="1113465"/>
          <a:ext cx="1318471" cy="1318471"/>
        </a:xfrm>
        <a:prstGeom prst="ellipse">
          <a:avLst/>
        </a:prstGeom>
        <a:solidFill>
          <a:schemeClr val="accent5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Century Gothic" panose="020B0502020202020204" pitchFamily="34" charset="0"/>
            </a:rPr>
            <a:t>INTERACTIVIDAD</a:t>
          </a:r>
        </a:p>
      </dsp:txBody>
      <dsp:txXfrm>
        <a:off x="4382828" y="1306551"/>
        <a:ext cx="932299" cy="932299"/>
      </dsp:txXfrm>
    </dsp:sp>
    <dsp:sp modelId="{B2CFABFE-A0BF-451B-8BF3-E2E3C44F2331}">
      <dsp:nvSpPr>
        <dsp:cNvPr id="0" name=""/>
        <dsp:cNvSpPr/>
      </dsp:nvSpPr>
      <dsp:spPr>
        <a:xfrm rot="3240000">
          <a:off x="3636985" y="2709859"/>
          <a:ext cx="223980" cy="30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>
            <a:latin typeface="Century Gothic" panose="020B0502020202020204" pitchFamily="34" charset="0"/>
          </a:endParaRPr>
        </a:p>
      </dsp:txBody>
      <dsp:txXfrm>
        <a:off x="3650834" y="2743720"/>
        <a:ext cx="156786" cy="183128"/>
      </dsp:txXfrm>
    </dsp:sp>
    <dsp:sp modelId="{EE13C11F-E5BB-48D9-B6DF-3292C783B1A9}">
      <dsp:nvSpPr>
        <dsp:cNvPr id="0" name=""/>
        <dsp:cNvSpPr/>
      </dsp:nvSpPr>
      <dsp:spPr>
        <a:xfrm>
          <a:off x="3605155" y="2912638"/>
          <a:ext cx="1318471" cy="1318471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Century Gothic" panose="020B0502020202020204" pitchFamily="34" charset="0"/>
            </a:rPr>
            <a:t>USABILIDAD de la página</a:t>
          </a:r>
        </a:p>
      </dsp:txBody>
      <dsp:txXfrm>
        <a:off x="3798241" y="3105724"/>
        <a:ext cx="932299" cy="932299"/>
      </dsp:txXfrm>
    </dsp:sp>
    <dsp:sp modelId="{CC62A97D-53B6-4AEB-A9DB-B42754117A5D}">
      <dsp:nvSpPr>
        <dsp:cNvPr id="0" name=""/>
        <dsp:cNvSpPr/>
      </dsp:nvSpPr>
      <dsp:spPr>
        <a:xfrm rot="7560000">
          <a:off x="2776054" y="2709859"/>
          <a:ext cx="223980" cy="30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>
            <a:latin typeface="Century Gothic" panose="020B0502020202020204" pitchFamily="34" charset="0"/>
          </a:endParaRPr>
        </a:p>
      </dsp:txBody>
      <dsp:txXfrm rot="10800000">
        <a:off x="2829399" y="2743720"/>
        <a:ext cx="156786" cy="183128"/>
      </dsp:txXfrm>
    </dsp:sp>
    <dsp:sp modelId="{17E33C72-1FE0-4E8C-87CD-E0B7DD996DB2}">
      <dsp:nvSpPr>
        <dsp:cNvPr id="0" name=""/>
        <dsp:cNvSpPr/>
      </dsp:nvSpPr>
      <dsp:spPr>
        <a:xfrm>
          <a:off x="1713392" y="2912638"/>
          <a:ext cx="1318471" cy="1318471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Century Gothic" panose="020B0502020202020204" pitchFamily="34" charset="0"/>
            </a:rPr>
            <a:t>ARQUITECTURA y DISTRIBUCIÓN de la información presentada</a:t>
          </a:r>
        </a:p>
      </dsp:txBody>
      <dsp:txXfrm>
        <a:off x="1906478" y="3105724"/>
        <a:ext cx="932299" cy="932299"/>
      </dsp:txXfrm>
    </dsp:sp>
    <dsp:sp modelId="{9E9EE62C-9BE5-48DF-9FDB-3940634DC932}">
      <dsp:nvSpPr>
        <dsp:cNvPr id="0" name=""/>
        <dsp:cNvSpPr/>
      </dsp:nvSpPr>
      <dsp:spPr>
        <a:xfrm rot="11880000">
          <a:off x="2510011" y="1891065"/>
          <a:ext cx="223980" cy="30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>
            <a:latin typeface="Century Gothic" panose="020B0502020202020204" pitchFamily="34" charset="0"/>
          </a:endParaRPr>
        </a:p>
      </dsp:txBody>
      <dsp:txXfrm rot="10800000">
        <a:off x="2575561" y="1962489"/>
        <a:ext cx="156786" cy="183128"/>
      </dsp:txXfrm>
    </dsp:sp>
    <dsp:sp modelId="{AAEB84EB-A948-4948-AC39-41DB257D4139}">
      <dsp:nvSpPr>
        <dsp:cNvPr id="0" name=""/>
        <dsp:cNvSpPr/>
      </dsp:nvSpPr>
      <dsp:spPr>
        <a:xfrm>
          <a:off x="1128806" y="1113465"/>
          <a:ext cx="1318471" cy="1318471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Century Gothic" panose="020B0502020202020204" pitchFamily="34" charset="0"/>
            </a:rPr>
            <a:t>INTEGRACIÓN de recursos tales como imágenes, audio, vídeo, etc.</a:t>
          </a:r>
        </a:p>
      </dsp:txBody>
      <dsp:txXfrm>
        <a:off x="1321892" y="1306551"/>
        <a:ext cx="932299" cy="932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412E8-4D44-402E-A39B-DE0F09E5FAF6}">
      <dsp:nvSpPr>
        <dsp:cNvPr id="0" name=""/>
        <dsp:cNvSpPr/>
      </dsp:nvSpPr>
      <dsp:spPr>
        <a:xfrm>
          <a:off x="2718104" y="2374437"/>
          <a:ext cx="1665935" cy="1079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>
              <a:solidFill>
                <a:schemeClr val="accent4"/>
              </a:solidFill>
              <a:latin typeface="Century Gothic" panose="020B0502020202020204" pitchFamily="34" charset="0"/>
            </a:rPr>
            <a:t>Los usuarios no volverán</a:t>
          </a:r>
        </a:p>
      </dsp:txBody>
      <dsp:txXfrm>
        <a:off x="3241590" y="2667929"/>
        <a:ext cx="1118744" cy="761951"/>
      </dsp:txXfrm>
    </dsp:sp>
    <dsp:sp modelId="{BC9B32F9-600B-4824-A203-F48B83ABC700}">
      <dsp:nvSpPr>
        <dsp:cNvPr id="0" name=""/>
        <dsp:cNvSpPr/>
      </dsp:nvSpPr>
      <dsp:spPr>
        <a:xfrm>
          <a:off x="0" y="2374437"/>
          <a:ext cx="1665935" cy="1079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>
              <a:solidFill>
                <a:schemeClr val="accent2"/>
              </a:solidFill>
              <a:latin typeface="Century Gothic" panose="020B0502020202020204" pitchFamily="34" charset="0"/>
            </a:rPr>
            <a:t>Mal diseño web</a:t>
          </a:r>
        </a:p>
      </dsp:txBody>
      <dsp:txXfrm>
        <a:off x="23705" y="2667929"/>
        <a:ext cx="1118744" cy="761951"/>
      </dsp:txXfrm>
    </dsp:sp>
    <dsp:sp modelId="{3568F2A1-B0B0-4BB8-BFD9-52237DA05891}">
      <dsp:nvSpPr>
        <dsp:cNvPr id="0" name=""/>
        <dsp:cNvSpPr/>
      </dsp:nvSpPr>
      <dsp:spPr>
        <a:xfrm>
          <a:off x="2718104" y="81247"/>
          <a:ext cx="1665935" cy="1079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CD4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>
              <a:solidFill>
                <a:srgbClr val="ACD433"/>
              </a:solidFill>
              <a:latin typeface="Century Gothic" panose="020B0502020202020204" pitchFamily="34" charset="0"/>
            </a:rPr>
            <a:t>Buen diseño web</a:t>
          </a:r>
        </a:p>
      </dsp:txBody>
      <dsp:txXfrm>
        <a:off x="3241590" y="104952"/>
        <a:ext cx="1118744" cy="761951"/>
      </dsp:txXfrm>
    </dsp:sp>
    <dsp:sp modelId="{A100DEA8-A5F3-4FD9-A535-CBC63DC1E434}">
      <dsp:nvSpPr>
        <dsp:cNvPr id="0" name=""/>
        <dsp:cNvSpPr/>
      </dsp:nvSpPr>
      <dsp:spPr>
        <a:xfrm>
          <a:off x="0" y="81247"/>
          <a:ext cx="1665935" cy="1079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b="1" kern="1200" dirty="0">
              <a:solidFill>
                <a:schemeClr val="accent4"/>
              </a:solidFill>
              <a:latin typeface="Century Gothic" panose="020B0502020202020204" pitchFamily="34" charset="0"/>
            </a:rPr>
            <a:t>No llamará la atención de posibles usuarios</a:t>
          </a:r>
        </a:p>
      </dsp:txBody>
      <dsp:txXfrm>
        <a:off x="23705" y="104952"/>
        <a:ext cx="1118744" cy="761951"/>
      </dsp:txXfrm>
    </dsp:sp>
    <dsp:sp modelId="{E7864237-F86D-45E4-87DA-484B5ED6FB59}">
      <dsp:nvSpPr>
        <dsp:cNvPr id="0" name=""/>
        <dsp:cNvSpPr/>
      </dsp:nvSpPr>
      <dsp:spPr>
        <a:xfrm>
          <a:off x="698074" y="273471"/>
          <a:ext cx="1460222" cy="1460222"/>
        </a:xfrm>
        <a:prstGeom prst="pieWedge">
          <a:avLst/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latin typeface="Century Gothic" panose="020B0502020202020204" pitchFamily="34" charset="0"/>
            </a:rPr>
            <a:t>Buena funcionalidad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latin typeface="Century Gothic" panose="020B0502020202020204" pitchFamily="34" charset="0"/>
            </a:rPr>
            <a:t>Mala estética</a:t>
          </a:r>
        </a:p>
      </dsp:txBody>
      <dsp:txXfrm>
        <a:off x="1125763" y="701160"/>
        <a:ext cx="1032533" cy="1032533"/>
      </dsp:txXfrm>
    </dsp:sp>
    <dsp:sp modelId="{C9D0EC6E-9C50-40EB-8405-7D48A15CCBB3}">
      <dsp:nvSpPr>
        <dsp:cNvPr id="0" name=""/>
        <dsp:cNvSpPr/>
      </dsp:nvSpPr>
      <dsp:spPr>
        <a:xfrm rot="5400000">
          <a:off x="2225743" y="273471"/>
          <a:ext cx="1460222" cy="1460222"/>
        </a:xfrm>
        <a:prstGeom prst="pieWedge">
          <a:avLst/>
        </a:prstGeom>
        <a:solidFill>
          <a:srgbClr val="ACD433"/>
        </a:solidFill>
        <a:ln w="25400" cap="flat" cmpd="sng" algn="ctr">
          <a:solidFill>
            <a:srgbClr val="ACD4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latin typeface="Century Gothic" panose="020B0502020202020204" pitchFamily="34" charset="0"/>
            </a:rPr>
            <a:t>Buena funcionalidad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latin typeface="Century Gothic" panose="020B0502020202020204" pitchFamily="34" charset="0"/>
            </a:rPr>
            <a:t>Buena estética</a:t>
          </a:r>
        </a:p>
      </dsp:txBody>
      <dsp:txXfrm rot="-5400000">
        <a:off x="2225743" y="701160"/>
        <a:ext cx="1032533" cy="1032533"/>
      </dsp:txXfrm>
    </dsp:sp>
    <dsp:sp modelId="{8FD7493F-807B-4D5A-9145-52BDFF24995B}">
      <dsp:nvSpPr>
        <dsp:cNvPr id="0" name=""/>
        <dsp:cNvSpPr/>
      </dsp:nvSpPr>
      <dsp:spPr>
        <a:xfrm rot="10800000">
          <a:off x="2225743" y="1801140"/>
          <a:ext cx="1460222" cy="1460222"/>
        </a:xfrm>
        <a:prstGeom prst="pieWedge">
          <a:avLst/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latin typeface="Century Gothic" panose="020B0502020202020204" pitchFamily="34" charset="0"/>
            </a:rPr>
            <a:t>Mala funcionalidad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latin typeface="Century Gothic" panose="020B0502020202020204" pitchFamily="34" charset="0"/>
            </a:rPr>
            <a:t>Buena estética</a:t>
          </a:r>
        </a:p>
      </dsp:txBody>
      <dsp:txXfrm rot="10800000">
        <a:off x="2225743" y="1801140"/>
        <a:ext cx="1032533" cy="1032533"/>
      </dsp:txXfrm>
    </dsp:sp>
    <dsp:sp modelId="{34522F02-4FD6-451D-85D4-D072321966CE}">
      <dsp:nvSpPr>
        <dsp:cNvPr id="0" name=""/>
        <dsp:cNvSpPr/>
      </dsp:nvSpPr>
      <dsp:spPr>
        <a:xfrm rot="16200000">
          <a:off x="698074" y="1801140"/>
          <a:ext cx="1460222" cy="1460222"/>
        </a:xfrm>
        <a:prstGeom prst="pieWedge">
          <a:avLst/>
        </a:prstGeom>
        <a:solidFill>
          <a:schemeClr val="accent2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latin typeface="Century Gothic" panose="020B0502020202020204" pitchFamily="34" charset="0"/>
            </a:rPr>
            <a:t>Mala funcionalidad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>
              <a:latin typeface="Century Gothic" panose="020B0502020202020204" pitchFamily="34" charset="0"/>
            </a:rPr>
            <a:t>Mala estética</a:t>
          </a:r>
        </a:p>
      </dsp:txBody>
      <dsp:txXfrm rot="5400000">
        <a:off x="1125763" y="1801140"/>
        <a:ext cx="1032533" cy="1032533"/>
      </dsp:txXfrm>
    </dsp:sp>
    <dsp:sp modelId="{005E45FB-B41F-4220-96C2-9FB7B9F8823D}">
      <dsp:nvSpPr>
        <dsp:cNvPr id="0" name=""/>
        <dsp:cNvSpPr/>
      </dsp:nvSpPr>
      <dsp:spPr>
        <a:xfrm>
          <a:off x="1939937" y="1463906"/>
          <a:ext cx="504164" cy="43840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5142B-06BB-463D-9BFC-0220F62B1525}">
      <dsp:nvSpPr>
        <dsp:cNvPr id="0" name=""/>
        <dsp:cNvSpPr/>
      </dsp:nvSpPr>
      <dsp:spPr>
        <a:xfrm rot="10800000">
          <a:off x="1939937" y="1632523"/>
          <a:ext cx="504164" cy="43840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E797D-E9F5-44D3-9EE6-9DAA4BE74C0B}">
      <dsp:nvSpPr>
        <dsp:cNvPr id="0" name=""/>
        <dsp:cNvSpPr/>
      </dsp:nvSpPr>
      <dsp:spPr>
        <a:xfrm>
          <a:off x="849" y="25168"/>
          <a:ext cx="1812195" cy="1087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Definida estructura y navegabilidad del sitio web</a:t>
          </a:r>
        </a:p>
      </dsp:txBody>
      <dsp:txXfrm>
        <a:off x="32695" y="57014"/>
        <a:ext cx="1748503" cy="1023625"/>
      </dsp:txXfrm>
    </dsp:sp>
    <dsp:sp modelId="{4C344DBD-1396-46BB-A245-B0320CC8EF16}">
      <dsp:nvSpPr>
        <dsp:cNvPr id="0" name=""/>
        <dsp:cNvSpPr/>
      </dsp:nvSpPr>
      <dsp:spPr>
        <a:xfrm>
          <a:off x="1994264" y="344114"/>
          <a:ext cx="384185" cy="449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1994264" y="433999"/>
        <a:ext cx="268930" cy="269654"/>
      </dsp:txXfrm>
    </dsp:sp>
    <dsp:sp modelId="{0C1DDEA3-6A4A-4F7C-989C-E0AA3A8F6AC7}">
      <dsp:nvSpPr>
        <dsp:cNvPr id="0" name=""/>
        <dsp:cNvSpPr/>
      </dsp:nvSpPr>
      <dsp:spPr>
        <a:xfrm>
          <a:off x="2537923" y="25168"/>
          <a:ext cx="1812195" cy="1087317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Implementación con los lenguajes de programación (HTML, CSS, etc.)</a:t>
          </a:r>
        </a:p>
      </dsp:txBody>
      <dsp:txXfrm>
        <a:off x="2569769" y="57014"/>
        <a:ext cx="1748503" cy="10236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B4FA6-90C4-4409-B8B3-7D06A3BC5F39}">
      <dsp:nvSpPr>
        <dsp:cNvPr id="0" name=""/>
        <dsp:cNvSpPr/>
      </dsp:nvSpPr>
      <dsp:spPr>
        <a:xfrm>
          <a:off x="895047" y="0"/>
          <a:ext cx="1164334" cy="6468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entury Gothic" panose="020B0502020202020204" pitchFamily="34" charset="0"/>
            </a:rPr>
            <a:t>Imágenes</a:t>
          </a:r>
        </a:p>
      </dsp:txBody>
      <dsp:txXfrm>
        <a:off x="913993" y="18946"/>
        <a:ext cx="1126442" cy="608960"/>
      </dsp:txXfrm>
    </dsp:sp>
    <dsp:sp modelId="{BC97704D-AEE9-4421-9915-910D6828D942}">
      <dsp:nvSpPr>
        <dsp:cNvPr id="0" name=""/>
        <dsp:cNvSpPr/>
      </dsp:nvSpPr>
      <dsp:spPr>
        <a:xfrm>
          <a:off x="2576864" y="0"/>
          <a:ext cx="1164334" cy="6468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entury Gothic" panose="020B0502020202020204" pitchFamily="34" charset="0"/>
            </a:rPr>
            <a:t>Texto</a:t>
          </a:r>
        </a:p>
      </dsp:txBody>
      <dsp:txXfrm>
        <a:off x="2595810" y="18946"/>
        <a:ext cx="1126442" cy="608960"/>
      </dsp:txXfrm>
    </dsp:sp>
    <dsp:sp modelId="{6DF66E02-386B-414C-ABAC-FD943BEE1565}">
      <dsp:nvSpPr>
        <dsp:cNvPr id="0" name=""/>
        <dsp:cNvSpPr/>
      </dsp:nvSpPr>
      <dsp:spPr>
        <a:xfrm>
          <a:off x="2075553" y="2749123"/>
          <a:ext cx="485139" cy="485139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5A6A9-49B4-493B-B6D3-17B6763056A8}">
      <dsp:nvSpPr>
        <dsp:cNvPr id="0" name=""/>
        <dsp:cNvSpPr/>
      </dsp:nvSpPr>
      <dsp:spPr>
        <a:xfrm>
          <a:off x="862704" y="2546011"/>
          <a:ext cx="2910836" cy="1966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7A996E-5DF6-45A9-BBAE-3F826688C2DA}">
      <dsp:nvSpPr>
        <dsp:cNvPr id="0" name=""/>
        <dsp:cNvSpPr/>
      </dsp:nvSpPr>
      <dsp:spPr>
        <a:xfrm>
          <a:off x="2576864" y="1694753"/>
          <a:ext cx="1164334" cy="827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Century Gothic" panose="020B0502020202020204" pitchFamily="34" charset="0"/>
            </a:rPr>
            <a:t>Sin recursos multimedia</a:t>
          </a:r>
        </a:p>
      </dsp:txBody>
      <dsp:txXfrm>
        <a:off x="2617282" y="1735171"/>
        <a:ext cx="1083498" cy="747135"/>
      </dsp:txXfrm>
    </dsp:sp>
    <dsp:sp modelId="{3FCFE897-3D83-41E1-A9E9-BAA72299D724}">
      <dsp:nvSpPr>
        <dsp:cNvPr id="0" name=""/>
        <dsp:cNvSpPr/>
      </dsp:nvSpPr>
      <dsp:spPr>
        <a:xfrm>
          <a:off x="2576864" y="827971"/>
          <a:ext cx="1164334" cy="827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Century Gothic" panose="020B0502020202020204" pitchFamily="34" charset="0"/>
            </a:rPr>
            <a:t>Solo texto</a:t>
          </a:r>
        </a:p>
      </dsp:txBody>
      <dsp:txXfrm>
        <a:off x="2617282" y="868389"/>
        <a:ext cx="1083498" cy="747135"/>
      </dsp:txXfrm>
    </dsp:sp>
    <dsp:sp modelId="{54B395DA-2A9C-4833-BA52-3C85EDFA513E}">
      <dsp:nvSpPr>
        <dsp:cNvPr id="0" name=""/>
        <dsp:cNvSpPr/>
      </dsp:nvSpPr>
      <dsp:spPr>
        <a:xfrm>
          <a:off x="895047" y="1694753"/>
          <a:ext cx="1164334" cy="827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Century Gothic" panose="020B0502020202020204" pitchFamily="34" charset="0"/>
            </a:rPr>
            <a:t>Lentas</a:t>
          </a:r>
        </a:p>
      </dsp:txBody>
      <dsp:txXfrm>
        <a:off x="935465" y="1735171"/>
        <a:ext cx="1083498" cy="747135"/>
      </dsp:txXfrm>
    </dsp:sp>
    <dsp:sp modelId="{169320BF-4B21-4BD2-A790-2CB720109118}">
      <dsp:nvSpPr>
        <dsp:cNvPr id="0" name=""/>
        <dsp:cNvSpPr/>
      </dsp:nvSpPr>
      <dsp:spPr>
        <a:xfrm>
          <a:off x="895047" y="827971"/>
          <a:ext cx="1164334" cy="827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Century Gothic" panose="020B0502020202020204" pitchFamily="34" charset="0"/>
            </a:rPr>
            <a:t>Grandes</a:t>
          </a:r>
        </a:p>
      </dsp:txBody>
      <dsp:txXfrm>
        <a:off x="935465" y="868389"/>
        <a:ext cx="1083498" cy="747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3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3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237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734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704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4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071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52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5079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4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319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650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591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7391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952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83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5338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752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4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136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589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8187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4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297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350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686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943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745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030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287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058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7382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171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450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758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590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023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298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1406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145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929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22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28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030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0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4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4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7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3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3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81" name="Google Shape;81;p203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2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4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20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5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5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205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20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98" name="Google Shape;98;p205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20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6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6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7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07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07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20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207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207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20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20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20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8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08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208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08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08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6" name="Google Shape;126;p208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208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20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9" name="Google Shape;129;p208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20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20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20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9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20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0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0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2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7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6" name="Google Shape;166;p17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6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6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6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5" name="Google Shape;175;p17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6" name="Google Shape;176;p176"/>
          <p:cNvSpPr txBox="1"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6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78" name="Google Shape;178;p176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9" name="Google Shape;179;p176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6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7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86" name="Google Shape;186;p177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1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1" name="Google Shape;191;p17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8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8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9" name="Google Shape;199;p17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0" name="Google Shape;200;p178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78"/>
          <p:cNvSpPr>
            <a:spLocks noGrp="1"/>
          </p:cNvSpPr>
          <p:nvPr>
            <p:ph type="pic" idx="2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02" name="Google Shape;202;p178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17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7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 type="blank">
  <p:cSld name="BLANK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81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8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8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4" name="Google Shape;214;p18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16" name="Google Shape;216;p182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8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82"/>
          <p:cNvSpPr txBox="1">
            <a:spLocks noGrp="1"/>
          </p:cNvSpPr>
          <p:nvPr>
            <p:ph type="dt" idx="10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82"/>
          <p:cNvSpPr txBox="1">
            <a:spLocks noGrp="1"/>
          </p:cNvSpPr>
          <p:nvPr>
            <p:ph type="ftr" idx="11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8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18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4" name="Google Shape;224;p18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3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3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2" name="Google Shape;232;p183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4" name="Google Shape;234;p183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83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83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8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4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84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3" name="Google Shape;243;p184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4" name="Google Shape;244;p18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84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8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50" name="Google Shape;250;p185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1" name="Google Shape;251;p185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52" name="Google Shape;252;p185"/>
          <p:cNvSpPr txBox="1">
            <a:spLocks noGrp="1"/>
          </p:cNvSpPr>
          <p:nvPr>
            <p:ph type="body" idx="4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253" name="Google Shape;253;p185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8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8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6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86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86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8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8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3" name="Google Shape;263;p18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7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7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72" name="Google Shape;272;p18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73" name="Google Shape;273;p187"/>
          <p:cNvSpPr txBox="1"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87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75" name="Google Shape;275;p1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76" name="Google Shape;276;p187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8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8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descripción">
  <p:cSld name="Título y descripció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18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2" name="Google Shape;282;p18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8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8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90" name="Google Shape;290;p18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91" name="Google Shape;291;p188"/>
          <p:cNvSpPr txBox="1"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88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93" name="Google Shape;293;p18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8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 con descripción">
  <p:cSld name="Cita con descripción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9" name="Google Shape;299;p18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9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9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07" name="Google Shape;307;p18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08" name="Google Shape;308;p189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b="0" i="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309" name="Google Shape;309;p189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b="0" i="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310" name="Google Shape;310;p189"/>
          <p:cNvSpPr txBox="1"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89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12" name="Google Shape;312;p189"/>
          <p:cNvSpPr txBox="1">
            <a:spLocks noGrp="1"/>
          </p:cNvSpPr>
          <p:nvPr>
            <p:ph type="body" idx="2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13" name="Google Shape;313;p189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89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8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8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6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6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9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rjeta de nombre">
  <p:cSld name="Tarjeta de nombre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9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9" name="Google Shape;319;p19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0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0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7" name="Google Shape;327;p19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28" name="Google Shape;328;p190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90"/>
          <p:cNvSpPr txBox="1"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190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90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9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1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91"/>
          <p:cNvSpPr txBox="1"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37" name="Google Shape;337;p191"/>
          <p:cNvSpPr txBox="1">
            <a:spLocks noGrp="1"/>
          </p:cNvSpPr>
          <p:nvPr>
            <p:ph type="body" idx="2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38" name="Google Shape;338;p191"/>
          <p:cNvSpPr txBox="1">
            <a:spLocks noGrp="1"/>
          </p:cNvSpPr>
          <p:nvPr>
            <p:ph type="body" idx="3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39" name="Google Shape;339;p191"/>
          <p:cNvSpPr txBox="1">
            <a:spLocks noGrp="1"/>
          </p:cNvSpPr>
          <p:nvPr>
            <p:ph type="body" idx="4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40" name="Google Shape;340;p191"/>
          <p:cNvSpPr txBox="1">
            <a:spLocks noGrp="1"/>
          </p:cNvSpPr>
          <p:nvPr>
            <p:ph type="body" idx="5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41" name="Google Shape;341;p191"/>
          <p:cNvSpPr txBox="1">
            <a:spLocks noGrp="1"/>
          </p:cNvSpPr>
          <p:nvPr>
            <p:ph type="body" idx="6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342" name="Google Shape;342;p191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3" name="Google Shape;343;p191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" name="Google Shape;344;p19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91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9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92"/>
          <p:cNvSpPr txBox="1"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50" name="Google Shape;350;p192"/>
          <p:cNvSpPr>
            <a:spLocks noGrp="1"/>
          </p:cNvSpPr>
          <p:nvPr>
            <p:ph type="pic" idx="2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51" name="Google Shape;351;p192"/>
          <p:cNvSpPr txBox="1">
            <a:spLocks noGrp="1"/>
          </p:cNvSpPr>
          <p:nvPr>
            <p:ph type="body" idx="3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52" name="Google Shape;352;p192"/>
          <p:cNvSpPr txBox="1">
            <a:spLocks noGrp="1"/>
          </p:cNvSpPr>
          <p:nvPr>
            <p:ph type="body" idx="4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53" name="Google Shape;353;p192"/>
          <p:cNvSpPr>
            <a:spLocks noGrp="1"/>
          </p:cNvSpPr>
          <p:nvPr>
            <p:ph type="pic" idx="5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54" name="Google Shape;354;p192"/>
          <p:cNvSpPr txBox="1">
            <a:spLocks noGrp="1"/>
          </p:cNvSpPr>
          <p:nvPr>
            <p:ph type="body" idx="6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55" name="Google Shape;355;p192"/>
          <p:cNvSpPr txBox="1">
            <a:spLocks noGrp="1"/>
          </p:cNvSpPr>
          <p:nvPr>
            <p:ph type="body" idx="7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56" name="Google Shape;356;p192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57" name="Google Shape;357;p192"/>
          <p:cNvSpPr txBox="1">
            <a:spLocks noGrp="1"/>
          </p:cNvSpPr>
          <p:nvPr>
            <p:ph type="body" idx="9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358" name="Google Shape;358;p192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192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360;p192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2"/>
          <p:cNvSpPr txBox="1">
            <a:spLocks noGrp="1"/>
          </p:cNvSpPr>
          <p:nvPr>
            <p:ph type="ftr" idx="11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9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93"/>
          <p:cNvSpPr txBox="1">
            <a:spLocks noGrp="1"/>
          </p:cNvSpPr>
          <p:nvPr>
            <p:ph type="body" idx="1"/>
          </p:nvPr>
        </p:nvSpPr>
        <p:spPr>
          <a:xfrm rot="5400000">
            <a:off x="3859634" y="-101179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66" name="Google Shape;366;p193"/>
          <p:cNvSpPr txBox="1">
            <a:spLocks noGrp="1"/>
          </p:cNvSpPr>
          <p:nvPr>
            <p:ph type="dt" idx="10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9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9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9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1" name="Google Shape;371;p19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4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4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4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80" name="Google Shape;380;p19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81" name="Google Shape;381;p194"/>
          <p:cNvSpPr txBox="1">
            <a:spLocks noGrp="1"/>
          </p:cNvSpPr>
          <p:nvPr>
            <p:ph type="title"/>
          </p:nvPr>
        </p:nvSpPr>
        <p:spPr>
          <a:xfrm rot="5400000">
            <a:off x="6915923" y="2947780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94"/>
          <p:cNvSpPr txBox="1">
            <a:spLocks noGrp="1"/>
          </p:cNvSpPr>
          <p:nvPr>
            <p:ph type="body" idx="1"/>
          </p:nvPr>
        </p:nvSpPr>
        <p:spPr>
          <a:xfrm rot="5400000">
            <a:off x="1908672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83" name="Google Shape;383;p19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94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9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9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8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02" name="Google Shape;402;p18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8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1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2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2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12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13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0" name="Google Shape;420;p213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1" name="Google Shape;421;p2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14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27" name="Google Shape;427;p214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8" name="Google Shape;428;p214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29" name="Google Shape;429;p214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0" name="Google Shape;430;p2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7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" name="Google Shape;42;p197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19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7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17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445" name="Google Shape;445;p21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46" name="Google Shape;446;p2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2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8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18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452" name="Google Shape;452;p218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53" name="Google Shape;453;p2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1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19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459" name="Google Shape;459;p219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60" name="Google Shape;460;p2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2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20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2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66" name="Google Shape;466;p2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1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21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72" name="Google Shape;472;p221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73" name="Google Shape;473;p2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76" name="Google Shape;476;p22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477" name="Google Shape;477;p221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2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2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2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23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87" name="Google Shape;487;p223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88" name="Google Shape;488;p223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89" name="Google Shape;489;p223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90" name="Google Shape;490;p223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1" name="Google Shape;491;p22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492" name="Google Shape;492;p22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3" name="Google Shape;493;p22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2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2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24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0" name="Google Shape;500;p224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501" name="Google Shape;501;p224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02" name="Google Shape;502;p2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3" name="Google Shape;503;p224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504" name="Google Shape;504;p224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05" name="Google Shape;505;p224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6" name="Google Shape;506;p224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507" name="Google Shape;507;p224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508" name="Google Shape;508;p22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9" name="Google Shape;509;p224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0" name="Google Shape;510;p2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98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0" name="Google Shape;50;p198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98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19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25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16" name="Google Shape;516;p2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26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26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22" name="Google Shape;522;p2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928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878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50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6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516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022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80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347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684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976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37975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59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301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857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461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7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1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1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201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20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2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4" name="Google Shape;74;p20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0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1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73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73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7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7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73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7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7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7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7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7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7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9" name="Google Shape;149;p17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5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5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7" name="Google Shape;157;p17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8" name="Google Shape;158;p17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0" name="Google Shape;160;p175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1" name="Google Shape;161;p17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2" name="Google Shape;162;p17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79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79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7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1" name="Google Shape;391;p179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79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7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7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17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6" name="Google Shape;396;p17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7" name="Google Shape;397;p17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8" name="Google Shape;398;p17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62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riosur.es/" TargetMode="External"/><Relationship Id="rId2" Type="http://schemas.openxmlformats.org/officeDocument/2006/relationships/hyperlink" Target="https://as.com/meristation/" TargetMode="Externa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taka.com/basics/que-html5-que-novedades-ofre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libric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libric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libric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4800"/>
            </a:pPr>
            <a:r>
              <a:rPr lang="es-ES" sz="4800" dirty="0">
                <a:solidFill>
                  <a:srgbClr val="EF53A5"/>
                </a:solidFill>
              </a:rPr>
              <a:t>IFCD0210:</a:t>
            </a:r>
            <a:br>
              <a:rPr lang="es-ES" sz="4800" dirty="0">
                <a:solidFill>
                  <a:schemeClr val="lt1"/>
                </a:solidFill>
              </a:rPr>
            </a:br>
            <a:r>
              <a:rPr lang="es-ES" sz="4800" dirty="0">
                <a:solidFill>
                  <a:schemeClr val="lt1"/>
                </a:solidFill>
              </a:rPr>
              <a:t>DESARROLLO DE APLICACIONES CON TECNOLOGÍA WEB</a:t>
            </a:r>
            <a:endParaRPr dirty="0"/>
          </a:p>
        </p:txBody>
      </p:sp>
      <p:sp>
        <p:nvSpPr>
          <p:cNvPr id="531" name="Google Shape;531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fld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9502536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+mj-lt"/>
              <a:buAutoNum type="arabicPeriod"/>
            </a:pPr>
            <a:r>
              <a:rPr lang="es-ES" dirty="0"/>
              <a:t>Introducción</a:t>
            </a:r>
            <a:endParaRPr dirty="0"/>
          </a:p>
        </p:txBody>
      </p:sp>
      <p:sp>
        <p:nvSpPr>
          <p:cNvPr id="709" name="Google Shape;709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10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13"/>
          <p:cNvSpPr txBox="1">
            <a:spLocks noGrp="1"/>
          </p:cNvSpPr>
          <p:nvPr>
            <p:ph type="body" idx="1"/>
          </p:nvPr>
        </p:nvSpPr>
        <p:spPr>
          <a:xfrm>
            <a:off x="1154954" y="260349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b="1" dirty="0">
                <a:solidFill>
                  <a:schemeClr val="accent1"/>
                </a:solidFill>
              </a:rPr>
              <a:t>Diseño web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tarea destinada a la </a:t>
            </a:r>
            <a:r>
              <a:rPr lang="es-ES" b="1" dirty="0">
                <a:solidFill>
                  <a:schemeClr val="accent4"/>
                </a:solidFill>
              </a:rPr>
              <a:t>planificación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el </a:t>
            </a:r>
            <a:r>
              <a:rPr lang="es-ES" b="1" dirty="0">
                <a:solidFill>
                  <a:schemeClr val="accent4"/>
                </a:solidFill>
              </a:rPr>
              <a:t>diseño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la </a:t>
            </a:r>
            <a:r>
              <a:rPr lang="es-ES" b="1" dirty="0">
                <a:solidFill>
                  <a:schemeClr val="accent4"/>
                </a:solidFill>
              </a:rPr>
              <a:t>implementación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s-ES" b="1" dirty="0">
                <a:solidFill>
                  <a:schemeClr val="accent4"/>
                </a:solidFill>
              </a:rPr>
              <a:t>páginas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s-ES" b="1" dirty="0">
                <a:solidFill>
                  <a:schemeClr val="accent4"/>
                </a:solidFill>
              </a:rPr>
              <a:t>sitios web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 ello es </a:t>
            </a:r>
            <a:r>
              <a:rPr lang="es-ES" b="1" dirty="0">
                <a:solidFill>
                  <a:schemeClr val="accent5"/>
                </a:solidFill>
              </a:rPr>
              <a:t>necesario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Aprender </a:t>
            </a:r>
            <a:r>
              <a:rPr lang="es-ES" sz="1800" b="1" dirty="0">
                <a:solidFill>
                  <a:schemeClr val="accent6"/>
                </a:solidFill>
              </a:rPr>
              <a:t>lenguajes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s-ES" sz="1800" b="1" dirty="0">
                <a:solidFill>
                  <a:schemeClr val="accent6"/>
                </a:solidFill>
              </a:rPr>
              <a:t>técnicas de programación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s-ES" sz="1800" b="1" dirty="0">
                <a:solidFill>
                  <a:schemeClr val="accent6"/>
                </a:solidFill>
              </a:rPr>
              <a:t>HTML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s-ES" sz="1800" b="1" dirty="0">
                <a:solidFill>
                  <a:schemeClr val="accent6"/>
                </a:solidFill>
              </a:rPr>
              <a:t>CSS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/>
                </a:solidFill>
              </a:rPr>
              <a:t>Distribuir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s-ES" sz="1800" b="1" dirty="0">
                <a:solidFill>
                  <a:schemeClr val="accent6"/>
                </a:solidFill>
              </a:rPr>
              <a:t>estructurar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 información.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Presentaciones </a:t>
            </a:r>
            <a:r>
              <a:rPr lang="es-ES" sz="1800" b="1" dirty="0">
                <a:solidFill>
                  <a:schemeClr val="accent6"/>
                </a:solidFill>
              </a:rPr>
              <a:t>atractivas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 </a:t>
            </a:r>
            <a:r>
              <a:rPr lang="es-ES" sz="1800" b="1" dirty="0">
                <a:solidFill>
                  <a:schemeClr val="accent6"/>
                </a:solidFill>
              </a:rPr>
              <a:t>intuitivas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para el usuario.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</a:pP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37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+mj-lt"/>
              <a:buAutoNum type="arabicPeriod"/>
            </a:pPr>
            <a:r>
              <a:rPr lang="es-ES" dirty="0"/>
              <a:t>Introducción</a:t>
            </a:r>
            <a:endParaRPr sz="1200" dirty="0"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s-ES" sz="1600" dirty="0"/>
              <a:t>Aspectos a tener en cuenta en el diseño web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F817E62-A484-40C4-8C2E-A10055E11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656554"/>
              </p:ext>
            </p:extLst>
          </p:nvPr>
        </p:nvGraphicFramePr>
        <p:xfrm>
          <a:off x="2249273" y="95534"/>
          <a:ext cx="6637020" cy="423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1601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1: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fld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</a:pP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UF1841</a:t>
            </a: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IC Editorial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  <p:sp>
        <p:nvSpPr>
          <p:cNvPr id="552" name="Google Shape;552;p3"/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+mj-lt"/>
              <a:buAutoNum type="arabicPeriod" startAt="2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Principios de diseño web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.1. Los principios básicos de un buen diseño estético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2.2. Diseño orientado al usuario. Diseño orientado a objetivos. Diseño orientado </a:t>
            </a: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la implementación</a:t>
            </a:r>
            <a:endParaRPr sz="20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2913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9502536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+mj-lt"/>
              <a:buAutoNum type="arabicPeriod" startAt="2"/>
            </a:pPr>
            <a:r>
              <a:rPr lang="es-ES" dirty="0"/>
              <a:t>Principios de diseño web</a:t>
            </a:r>
            <a:endParaRPr dirty="0"/>
          </a:p>
        </p:txBody>
      </p:sp>
      <p:sp>
        <p:nvSpPr>
          <p:cNvPr id="709" name="Google Shape;709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13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13"/>
          <p:cNvSpPr txBox="1">
            <a:spLocks noGrp="1"/>
          </p:cNvSpPr>
          <p:nvPr>
            <p:ph type="body" idx="1"/>
          </p:nvPr>
        </p:nvSpPr>
        <p:spPr>
          <a:xfrm>
            <a:off x="774602" y="2600958"/>
            <a:ext cx="5398246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b="1" dirty="0">
                <a:solidFill>
                  <a:schemeClr val="accent1"/>
                </a:solidFill>
              </a:rPr>
              <a:t>Diseño web</a:t>
            </a:r>
            <a:r>
              <a:rPr lang="es-ES" dirty="0">
                <a:solidFill>
                  <a:srgbClr val="1E4F54"/>
                </a:solidFill>
              </a:rPr>
              <a:t>: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Diseño </a:t>
            </a:r>
            <a:r>
              <a:rPr lang="es-ES" sz="1800" b="1" dirty="0">
                <a:solidFill>
                  <a:schemeClr val="accent4"/>
                </a:solidFill>
              </a:rPr>
              <a:t>gráfico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del sitio web.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Planificar los </a:t>
            </a:r>
            <a:r>
              <a:rPr lang="es-ES" sz="1800" b="1" dirty="0">
                <a:solidFill>
                  <a:schemeClr val="accent4"/>
                </a:solidFill>
              </a:rPr>
              <a:t>contenidos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la página.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Estructurar cada uno de los </a:t>
            </a:r>
            <a:r>
              <a:rPr lang="es-ES" sz="1800" b="1" dirty="0">
                <a:solidFill>
                  <a:schemeClr val="accent4"/>
                </a:solidFill>
              </a:rPr>
              <a:t>menús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Definir </a:t>
            </a:r>
            <a:r>
              <a:rPr lang="es-ES" sz="1800" b="1" dirty="0">
                <a:solidFill>
                  <a:schemeClr val="accent4"/>
                </a:solidFill>
              </a:rPr>
              <a:t>interactuación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usuario-elementos de la página.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Etc.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Bef>
                <a:spcPts val="0"/>
              </a:spcBef>
              <a:buClr>
                <a:srgbClr val="B31166"/>
              </a:buClr>
            </a:pPr>
            <a:r>
              <a:rPr lang="es-ES" b="1" dirty="0">
                <a:solidFill>
                  <a:schemeClr val="accent1"/>
                </a:solidFill>
              </a:rPr>
              <a:t>Partes fundamentales del diseño web</a:t>
            </a:r>
            <a:r>
              <a:rPr lang="es-ES" dirty="0">
                <a:solidFill>
                  <a:srgbClr val="1E4F54"/>
                </a:solidFill>
              </a:rPr>
              <a:t>: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+mj-lt"/>
              <a:buAutoNum type="arabicPeriod"/>
            </a:pPr>
            <a:r>
              <a:rPr lang="es-ES" sz="1800" b="1" dirty="0">
                <a:solidFill>
                  <a:schemeClr val="accent4"/>
                </a:solidFill>
              </a:rPr>
              <a:t>Funcionalidad</a:t>
            </a:r>
            <a:r>
              <a:rPr lang="es-ES" sz="1800" dirty="0">
                <a:solidFill>
                  <a:srgbClr val="1E4F54"/>
                </a:solidFill>
              </a:rPr>
              <a:t> o usabilidad.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+mj-lt"/>
              <a:buAutoNum type="arabicPeriod"/>
            </a:pPr>
            <a:r>
              <a:rPr lang="es-ES" sz="1800" b="1" dirty="0">
                <a:solidFill>
                  <a:schemeClr val="accent4"/>
                </a:solidFill>
              </a:rPr>
              <a:t>Aspecto</a:t>
            </a:r>
            <a:r>
              <a:rPr lang="es-ES" sz="1800" dirty="0">
                <a:solidFill>
                  <a:srgbClr val="1E4F54"/>
                </a:solidFill>
              </a:rPr>
              <a:t> o estética.</a:t>
            </a: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83B196E-C0F0-4CC6-9AC7-D81E491638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792648"/>
              </p:ext>
            </p:extLst>
          </p:nvPr>
        </p:nvGraphicFramePr>
        <p:xfrm>
          <a:off x="6806699" y="2603499"/>
          <a:ext cx="4384040" cy="353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517D9C3-08EA-4E75-8053-1A81CA7F4CB0}"/>
              </a:ext>
            </a:extLst>
          </p:cNvPr>
          <p:cNvCxnSpPr>
            <a:cxnSpLocks/>
          </p:cNvCxnSpPr>
          <p:nvPr/>
        </p:nvCxnSpPr>
        <p:spPr>
          <a:xfrm>
            <a:off x="6553201" y="6370320"/>
            <a:ext cx="463753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48606C8-D5AA-41E0-9665-FC8969427299}"/>
              </a:ext>
            </a:extLst>
          </p:cNvPr>
          <p:cNvCxnSpPr>
            <a:cxnSpLocks/>
          </p:cNvCxnSpPr>
          <p:nvPr/>
        </p:nvCxnSpPr>
        <p:spPr>
          <a:xfrm flipV="1">
            <a:off x="6553201" y="2453641"/>
            <a:ext cx="0" cy="39166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6B0A2E0-B8EE-41DA-84E2-D55302DC80D8}"/>
              </a:ext>
            </a:extLst>
          </p:cNvPr>
          <p:cNvSpPr txBox="1"/>
          <p:nvPr/>
        </p:nvSpPr>
        <p:spPr>
          <a:xfrm>
            <a:off x="7528059" y="6408382"/>
            <a:ext cx="294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ESTÉTICA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6BA7D80-8EB3-4AAB-9AB3-3F036AE3FBB1}"/>
              </a:ext>
            </a:extLst>
          </p:cNvPr>
          <p:cNvSpPr txBox="1"/>
          <p:nvPr/>
        </p:nvSpPr>
        <p:spPr>
          <a:xfrm rot="16200000">
            <a:off x="4928653" y="4258091"/>
            <a:ext cx="294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FUNCIONALIDAD</a:t>
            </a:r>
          </a:p>
        </p:txBody>
      </p:sp>
    </p:spTree>
    <p:extLst>
      <p:ext uri="{BB962C8B-B14F-4D97-AF65-F5344CB8AC3E}">
        <p14:creationId xmlns:p14="http://schemas.microsoft.com/office/powerpoint/2010/main" val="423134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C8FAD3-9725-49CD-9110-2210F6BD0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3" name="Google Shape;642;p7">
            <a:extLst>
              <a:ext uri="{FF2B5EF4-FFF2-40B4-BE49-F238E27FC236}">
                <a16:creationId xmlns:a16="http://schemas.microsoft.com/office/drawing/2014/main" id="{0E13E813-E9BD-4299-8520-A054C42F4081}"/>
              </a:ext>
            </a:extLst>
          </p:cNvPr>
          <p:cNvSpPr/>
          <p:nvPr/>
        </p:nvSpPr>
        <p:spPr>
          <a:xfrm>
            <a:off x="1322594" y="1831104"/>
            <a:ext cx="8825659" cy="1877904"/>
          </a:xfrm>
          <a:prstGeom prst="roundRect">
            <a:avLst>
              <a:gd name="adj" fmla="val 1858"/>
            </a:avLst>
          </a:prstGeom>
          <a:noFill/>
          <a:ln w="28575">
            <a:solidFill>
              <a:srgbClr val="ACD433"/>
            </a:solidFill>
            <a:prstDash val="sysDot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ts val="1440"/>
              <a:buFont typeface="Noto Sans Symbols"/>
              <a:buChar char="►"/>
              <a:tabLst/>
              <a:defRPr/>
            </a:pPr>
            <a:r>
              <a:rPr lang="es-ES" sz="1800" b="1" dirty="0">
                <a:solidFill>
                  <a:srgbClr val="ACD4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IMPORTANTE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El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diseño web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es una técnica basada en un conjunto de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reglas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más o menos definidas que sirven para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crear páginas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que sean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útiles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y visualmente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atractivas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145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4"/>
          <p:cNvSpPr txBox="1">
            <a:spLocks noGrp="1"/>
          </p:cNvSpPr>
          <p:nvPr>
            <p:ph type="title"/>
          </p:nvPr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 dirty="0"/>
              <a:t>Actividad 1</a:t>
            </a:r>
            <a:endParaRPr dirty="0"/>
          </a:p>
        </p:txBody>
      </p:sp>
      <p:sp>
        <p:nvSpPr>
          <p:cNvPr id="1066" name="Google Shape;1066;p5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s-ES" dirty="0"/>
              <a:t>¿La temática de una página web puede influir de algún modo en la usabilidad de la misma?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endParaRPr lang="es-ES" dirty="0"/>
          </a:p>
        </p:txBody>
      </p:sp>
      <p:sp>
        <p:nvSpPr>
          <p:cNvPr id="1067" name="Google Shape;1067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15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000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457200">
              <a:buFont typeface="+mj-lt"/>
              <a:buAutoNum type="arabicPeriod" startAt="2"/>
            </a:pPr>
            <a:r>
              <a:rPr lang="es-ES" dirty="0"/>
              <a:t>Principios de diseño web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Página web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1240590"/>
            <a:ext cx="8825659" cy="276785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Página web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documento electrónico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la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WWW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kumimoji="0" lang="es-ES" sz="1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Word Wide Web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).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Pueden contener: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textos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,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imágenes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,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vídeo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,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animaciones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, etc.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Hipervínculos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(</a:t>
            </a:r>
            <a:r>
              <a:rPr lang="es-ES" sz="1800" i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links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o enlaces): permiten que el usuario navegue de una página a otra.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Su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</a:rPr>
              <a:t>diseño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debe ser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acorde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con el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</a:rPr>
              <a:t>contenido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</a:t>
            </a:r>
            <a:endParaRPr sz="18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111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66;p54">
            <a:extLst>
              <a:ext uri="{FF2B5EF4-FFF2-40B4-BE49-F238E27FC236}">
                <a16:creationId xmlns:a16="http://schemas.microsoft.com/office/drawing/2014/main" id="{EF7B58C1-2AD4-4D25-8993-ED0182C703EA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Font typeface="Noto Sans Symbols"/>
              <a:buChar char="►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t>Trabaja en una empresa de desarrollo de aplicaciones web y le encargan diseñar el aspecto de dos páginas distintas: la de un periódico digital y la de un sitio dedicado a videojuegos. ¿Cree que podría utilizar el mismo diseño para ambos trabajos? Razone su respuesta.</a:t>
            </a:r>
          </a:p>
        </p:txBody>
      </p:sp>
      <p:sp>
        <p:nvSpPr>
          <p:cNvPr id="3" name="Google Shape;1065;p54">
            <a:extLst>
              <a:ext uri="{FF2B5EF4-FFF2-40B4-BE49-F238E27FC236}">
                <a16:creationId xmlns:a16="http://schemas.microsoft.com/office/drawing/2014/main" id="{DD5DE985-8896-4C25-A9F0-D2B6D824A93D}"/>
              </a:ext>
            </a:extLst>
          </p:cNvPr>
          <p:cNvSpPr txBox="1">
            <a:spLocks/>
          </p:cNvSpPr>
          <p:nvPr/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Century Gothic"/>
              <a:buNone/>
              <a:tabLst/>
              <a:defRPr/>
            </a:pPr>
            <a:r>
              <a:rPr kumimoji="0" lang="es-ES" sz="4200" b="0" i="0" u="none" strike="noStrike" kern="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/>
                <a:sym typeface="Century Gothic"/>
              </a:rPr>
              <a:t>Aplicación práctica 1</a:t>
            </a:r>
          </a:p>
        </p:txBody>
      </p:sp>
    </p:spTree>
    <p:extLst>
      <p:ext uri="{BB962C8B-B14F-4D97-AF65-F5344CB8AC3E}">
        <p14:creationId xmlns:p14="http://schemas.microsoft.com/office/powerpoint/2010/main" val="2344010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4" name="Google Shape;642;p7">
            <a:extLst>
              <a:ext uri="{FF2B5EF4-FFF2-40B4-BE49-F238E27FC236}">
                <a16:creationId xmlns:a16="http://schemas.microsoft.com/office/drawing/2014/main" id="{289F76B1-5DBA-4A16-9D64-9019663E3FB5}"/>
              </a:ext>
            </a:extLst>
          </p:cNvPr>
          <p:cNvSpPr/>
          <p:nvPr/>
        </p:nvSpPr>
        <p:spPr>
          <a:xfrm>
            <a:off x="1186663" y="1345352"/>
            <a:ext cx="8825659" cy="4567767"/>
          </a:xfrm>
          <a:prstGeom prst="roundRect">
            <a:avLst>
              <a:gd name="adj" fmla="val 1858"/>
            </a:avLst>
          </a:prstGeom>
          <a:noFill/>
          <a:ln w="28575">
            <a:solidFill>
              <a:schemeClr val="accent4"/>
            </a:solidFill>
            <a:prstDash val="sysDot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SOLUCIÓN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se ha comentado antes importante que el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diseño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la página web sea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acorde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con el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contenido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la misma. En el caso que se plantea, ambos sitios webs presentarán contenidos bien diferenciados, por lo que también deberían serlo sus respectivos diseños.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Por ejemplo, en el caso de la página dedicada 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videojuegos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los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colores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fuertes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podrán predominar sobre los demás y el uso de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imágenes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sería un aspecto muy importante a tener en cuenta en su diseño.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	Ej.: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2"/>
              </a:rPr>
              <a:t>MeriStation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1E4F5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Por otro lado, la página del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periódico digital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debería ofrecer un aspecto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serio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elegante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ordenado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y su diseño debería basarse en el uso de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imágenes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texto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	Ej.: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Diario SUR Málaga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1E4F5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9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2.1. Los principios básicos de un buen diseño estético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487680"/>
            <a:ext cx="8825659" cy="387910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Principios básicos 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una página web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visiblemente competente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Balance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: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equilibrio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que debe haber entre los 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distintos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elementos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que constituyen la red, para que llame la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atención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y sea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atractiva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  <a:endParaRPr kumimoji="0" lang="es-ES" b="1" i="0" u="none" strike="noStrike" kern="0" cap="none" spc="0" normalizeH="0" baseline="0" noProof="0" dirty="0">
              <a:ln>
                <a:noFill/>
              </a:ln>
              <a:solidFill>
                <a:srgbClr val="9B6BF2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schemeClr val="accent4"/>
                </a:solidFill>
                <a:latin typeface="Century Gothic"/>
              </a:rPr>
              <a:t>Contraste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diferenciar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los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elementos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que se desean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destacar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llamando la atención del visitante sobre los elementos más importantes de una página.</a:t>
            </a:r>
          </a:p>
          <a:p>
            <a:pPr marL="282575" marR="0" lvl="2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r>
              <a:rPr lang="es-ES" b="1" dirty="0">
                <a:solidFill>
                  <a:srgbClr val="9B6BF2"/>
                </a:solidFill>
                <a:latin typeface="Century Gothic"/>
              </a:rPr>
              <a:t>	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Ej.: diferentes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tipologías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formas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tamaño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texturas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o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fondos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Énfasis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: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diferenciar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algo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dentro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de un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elemento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  <a:p>
            <a:pPr marL="282575" marR="0" lvl="2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	Ej.: </a:t>
            </a:r>
            <a:r>
              <a:rPr lang="es-ES" dirty="0">
                <a:solidFill>
                  <a:srgbClr val="1E4F54"/>
                </a:solidFill>
                <a:latin typeface="Century Gothic"/>
              </a:rPr>
              <a:t>en esta lista, 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conceptos en naranja.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schemeClr val="accent4"/>
                </a:solidFill>
                <a:latin typeface="Century Gothic"/>
              </a:rPr>
              <a:t>Repetición o ritmo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definir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patrones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con los que se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ordenan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los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elementos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que forman parte de una página web, haciendo más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fácil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la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visitar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y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comprender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el contenido.</a:t>
            </a:r>
            <a:endParaRPr lang="es-ES" b="1" dirty="0">
              <a:solidFill>
                <a:srgbClr val="9B6BF2"/>
              </a:solidFill>
              <a:latin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schemeClr val="accent4"/>
                </a:solidFill>
                <a:latin typeface="Century Gothic"/>
              </a:rPr>
              <a:t>Proximidad o unidad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situar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juntos o próximos 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los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elementos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que se encuentran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relacionados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formando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unidades visuales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  <a:endParaRPr kumimoji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937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91B31A3-DAA4-4593-A979-D7FFA334D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2" b="12446"/>
          <a:stretch/>
        </p:blipFill>
        <p:spPr>
          <a:xfrm>
            <a:off x="-29554" y="373380"/>
            <a:ext cx="10382094" cy="611124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587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4"/>
          <p:cNvSpPr txBox="1">
            <a:spLocks noGrp="1"/>
          </p:cNvSpPr>
          <p:nvPr>
            <p:ph type="title"/>
          </p:nvPr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 dirty="0"/>
              <a:t>Actividad 2</a:t>
            </a:r>
            <a:endParaRPr dirty="0"/>
          </a:p>
        </p:txBody>
      </p:sp>
      <p:sp>
        <p:nvSpPr>
          <p:cNvPr id="1066" name="Google Shape;1066;p5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s-ES" dirty="0"/>
              <a:t>Estudie el diseño de alguna página y razone si en ella se cumplen los principios de balance, contraste, énfasis, repetición y proximidad.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endParaRPr lang="es-ES" dirty="0"/>
          </a:p>
        </p:txBody>
      </p:sp>
      <p:sp>
        <p:nvSpPr>
          <p:cNvPr id="1067" name="Google Shape;1067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20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719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/>
            <a:r>
              <a:rPr lang="es-ES" dirty="0"/>
              <a:t>2.2. Diseño orientado al usuario. Diseño orientado a objetivos. Diseño orientado a la implementación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Tipos de orientaciones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1157345"/>
            <a:ext cx="8825659" cy="276785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orientaciones para el diseño web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Diseño orientado 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objetivos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+mj-lt"/>
              <a:buAutoNum type="alphaLcParenR"/>
              <a:tabLst/>
              <a:defRPr/>
            </a:pP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Diseño orientado al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</a:rPr>
              <a:t>usuario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Diseño orientado a la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implementación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11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/>
            <a:r>
              <a:rPr lang="es-ES" dirty="0"/>
              <a:t>2.2. Diseño orientado al usuario. Diseño orientado a objetivos. Diseño orientado a la implementación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EF53A5"/>
              </a:buClr>
              <a:buSzPts val="1280"/>
              <a:buFont typeface="+mj-lt"/>
              <a:buAutoNum type="alphaLcParenR"/>
            </a:pPr>
            <a:r>
              <a:rPr lang="es-ES" sz="1600" dirty="0"/>
              <a:t>Diseño orientado a objetivos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1157345"/>
            <a:ext cx="8825659" cy="276785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Diseño orientado a objetivos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Definir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y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planificar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los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objetivos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que se desean alcanzar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con el sitio web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¿Qué es lo que se pretende conseguir?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7974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/>
            <a:r>
              <a:rPr lang="es-ES" dirty="0"/>
              <a:t>2.2. Diseño orientado al usuario. Diseño orientado a objetivos. Diseño orientado a la implementación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EF53A5"/>
              </a:buClr>
              <a:buSzPts val="1280"/>
              <a:buFont typeface="+mj-lt"/>
              <a:buAutoNum type="alphaLcParenR" startAt="2"/>
            </a:pPr>
            <a:r>
              <a:rPr lang="es-ES" sz="1600" dirty="0"/>
              <a:t>Diseño orientado al usuario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3" y="295729"/>
            <a:ext cx="8825659" cy="4411738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Diseño orientado al usuario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Tener en cuenta las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necesidades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,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características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y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objetivos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que desea alcanzar el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usuario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Se necesita: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Conocer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cómo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son.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schemeClr val="accent6"/>
                </a:solidFill>
                <a:latin typeface="Century Gothic"/>
              </a:rPr>
              <a:t>Qué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es lo que necesitan.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Para qué 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utilizan la página.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Se deberá:</a:t>
            </a:r>
          </a:p>
          <a:p>
            <a:pPr marL="982663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Evaluar el sitio web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con los propios usuarios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</a:t>
            </a:r>
          </a:p>
          <a:p>
            <a:pPr marL="982663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Analizar sus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impresiones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sobre el diseño.</a:t>
            </a:r>
          </a:p>
          <a:p>
            <a:pPr marL="982663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Prestar atención a su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experiencia de navegación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</a:t>
            </a:r>
          </a:p>
          <a:p>
            <a:pPr marL="982663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5"/>
                </a:solidFill>
                <a:latin typeface="Century Gothic"/>
              </a:rPr>
              <a:t>Innovar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continuamente el diseño para mejorarla.</a:t>
            </a:r>
          </a:p>
          <a:p>
            <a:pPr marL="982663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Etc.</a:t>
            </a:r>
            <a:endParaRPr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6782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C8FAD3-9725-49CD-9110-2210F6BD0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3" name="Google Shape;642;p7">
            <a:extLst>
              <a:ext uri="{FF2B5EF4-FFF2-40B4-BE49-F238E27FC236}">
                <a16:creationId xmlns:a16="http://schemas.microsoft.com/office/drawing/2014/main" id="{0E13E813-E9BD-4299-8520-A054C42F4081}"/>
              </a:ext>
            </a:extLst>
          </p:cNvPr>
          <p:cNvSpPr/>
          <p:nvPr/>
        </p:nvSpPr>
        <p:spPr>
          <a:xfrm>
            <a:off x="1322594" y="1831104"/>
            <a:ext cx="8825659" cy="1877904"/>
          </a:xfrm>
          <a:prstGeom prst="roundRect">
            <a:avLst>
              <a:gd name="adj" fmla="val 1858"/>
            </a:avLst>
          </a:prstGeom>
          <a:noFill/>
          <a:ln w="28575">
            <a:solidFill>
              <a:srgbClr val="ACD433"/>
            </a:solidFill>
            <a:prstDash val="sysDot"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IMPORTANTE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Evaluar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una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página web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únicamente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cuando se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ha terminado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su desarrollo hace que sea mucho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más costosa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y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compleja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la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reparación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de sus posibles errores de usabilidad, ya que siempre es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más rentable replantear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un diseño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sobre la marcha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que rehacerlo de nuevo una vez finalizado.</a:t>
            </a:r>
          </a:p>
        </p:txBody>
      </p:sp>
    </p:spTree>
    <p:extLst>
      <p:ext uri="{BB962C8B-B14F-4D97-AF65-F5344CB8AC3E}">
        <p14:creationId xmlns:p14="http://schemas.microsoft.com/office/powerpoint/2010/main" val="3798063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/>
            <a:r>
              <a:rPr lang="es-ES" dirty="0"/>
              <a:t>2.2. Diseño orientado al usuario. Diseño orientado a objetivos. Diseño orientado a la implementación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EF53A5"/>
              </a:buClr>
              <a:buSzPts val="1280"/>
              <a:buFont typeface="+mj-lt"/>
              <a:buAutoNum type="alphaLcParenR" startAt="3"/>
            </a:pPr>
            <a:r>
              <a:rPr lang="es-ES" sz="1600" dirty="0"/>
              <a:t>Diseño orientado a la implementación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1157345"/>
            <a:ext cx="8825659" cy="276785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Diseño orientado a </a:t>
            </a:r>
            <a:r>
              <a:rPr lang="es-ES" sz="1800" b="1" dirty="0">
                <a:solidFill>
                  <a:srgbClr val="B311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implementación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Centrar el diseño de la página web en las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posibilidades tecnológicas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están a disposición del diseñador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y que este es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capaz de implementar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  <a:p>
            <a:pPr marL="282575" marR="0" lvl="2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	Ej.: diseñar un sitio según las posibilidades que ofrece la quinta versión del lenguaje de marcas HTML.</a:t>
            </a:r>
          </a:p>
          <a:p>
            <a:pPr marL="282575" marR="0" lvl="2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282575" marR="0" lvl="2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hlinkClick r:id="rId3"/>
              </a:rPr>
              <a:t>¿Qué es el lenguaje HTML5 y qué novedades ofrece?</a:t>
            </a:r>
            <a:endParaRPr kumimoji="0" sz="1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644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1: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26</a:t>
            </a:fld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</a:pP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UF1841</a:t>
            </a: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IC Editorial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  <p:sp>
        <p:nvSpPr>
          <p:cNvPr id="552" name="Google Shape;552;p3"/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+mj-lt"/>
              <a:buAutoNum type="arabicPeriod" startAt="3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proceso de diseño web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3.1. Delimitar el tema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s-ES" sz="20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.2. Recolección de información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3.3. Agregación y descripción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3.4. Estructura de un sitio web y navegabilidad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3.5. Estructura y composición de las páginas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3.6. Ensamble final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3.7. Testeo. Compatibilidad con navegadores</a:t>
            </a:r>
            <a:endParaRPr sz="20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679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9502536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0" indent="-7429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+mj-lt"/>
              <a:buAutoNum type="arabicPeriod" startAt="3"/>
            </a:pPr>
            <a:r>
              <a:rPr lang="es-ES" dirty="0"/>
              <a:t>El proceso de diseño web</a:t>
            </a:r>
            <a:endParaRPr dirty="0"/>
          </a:p>
        </p:txBody>
      </p:sp>
      <p:sp>
        <p:nvSpPr>
          <p:cNvPr id="709" name="Google Shape;709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27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13"/>
          <p:cNvSpPr txBox="1">
            <a:spLocks noGrp="1"/>
          </p:cNvSpPr>
          <p:nvPr>
            <p:ph type="body" idx="1"/>
          </p:nvPr>
        </p:nvSpPr>
        <p:spPr>
          <a:xfrm>
            <a:off x="1154954" y="260349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b="1" dirty="0">
                <a:solidFill>
                  <a:schemeClr val="accent1"/>
                </a:solidFill>
              </a:rPr>
              <a:t>Etapas del proceso de diseño web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0" lvl="0" indent="0">
              <a:spcBef>
                <a:spcPts val="0"/>
              </a:spcBef>
              <a:buClr>
                <a:srgbClr val="B31166"/>
              </a:buClr>
              <a:buNone/>
            </a:pP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+mj-lt"/>
              <a:buAutoNum type="arabicParenR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Delimitar el tema.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+mj-lt"/>
              <a:buAutoNum type="arabicParenR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Recolectar información.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+mj-lt"/>
              <a:buAutoNum type="arabicParenR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Agregación y descripción.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+mj-lt"/>
              <a:buAutoNum type="arabicParenR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Estructura de un sitio web y navegabilidad.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+mj-lt"/>
              <a:buAutoNum type="arabicParenR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Estructura y composición de las páginas.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+mj-lt"/>
              <a:buAutoNum type="arabicParenR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Ensamble final.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+mj-lt"/>
              <a:buAutoNum type="arabicParenR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Testeo. Compatibilidad con navegadores.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</a:pP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spcBef>
                <a:spcPts val="0"/>
              </a:spcBef>
              <a:buClr>
                <a:srgbClr val="B31166"/>
              </a:buClr>
              <a:buNone/>
            </a:pPr>
            <a:r>
              <a:rPr lang="es-ES" sz="1800" b="1" dirty="0">
                <a:solidFill>
                  <a:schemeClr val="accent4"/>
                </a:solidFill>
              </a:rPr>
              <a:t>Recomendación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s-ES" sz="1800" b="1" dirty="0">
                <a:solidFill>
                  <a:schemeClr val="accent5"/>
                </a:solidFill>
              </a:rPr>
              <a:t>no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empezar a escribir el </a:t>
            </a:r>
            <a:r>
              <a:rPr lang="es-ES" sz="1800" b="1" dirty="0">
                <a:solidFill>
                  <a:schemeClr val="accent5"/>
                </a:solidFill>
              </a:rPr>
              <a:t>código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1800" b="1" dirty="0">
                <a:solidFill>
                  <a:schemeClr val="accent6"/>
                </a:solidFill>
              </a:rPr>
              <a:t>hasta finalizar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las </a:t>
            </a:r>
            <a:r>
              <a:rPr lang="es-ES" sz="1800" b="1" dirty="0">
                <a:solidFill>
                  <a:schemeClr val="accent5"/>
                </a:solidFill>
              </a:rPr>
              <a:t>primeras etapas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del diseño.</a:t>
            </a:r>
          </a:p>
        </p:txBody>
      </p:sp>
    </p:spTree>
    <p:extLst>
      <p:ext uri="{BB962C8B-B14F-4D97-AF65-F5344CB8AC3E}">
        <p14:creationId xmlns:p14="http://schemas.microsoft.com/office/powerpoint/2010/main" val="580730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3.1. Delimitar el tema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1157345"/>
            <a:ext cx="8825659" cy="276785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Delimitar el tema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Definir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:</a:t>
            </a:r>
          </a:p>
          <a:p>
            <a:pPr marL="990600" lvl="4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De qué trata 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el sitio web.</a:t>
            </a:r>
          </a:p>
          <a:p>
            <a:pPr marL="990600" lvl="4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Contenido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a añadir (y el que no).</a:t>
            </a:r>
          </a:p>
          <a:p>
            <a:pPr marL="990600" lvl="4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Objetivos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(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primario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y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secundarios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) del sitio web.</a:t>
            </a:r>
          </a:p>
          <a:p>
            <a:pPr marL="625475" lvl="2" indent="-342900">
              <a:lnSpc>
                <a:spcPct val="110000"/>
              </a:lnSpc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4"/>
                </a:solidFill>
                <a:latin typeface="Century Gothic"/>
              </a:rPr>
              <a:t>Evaluar</a:t>
            </a:r>
            <a:r>
              <a:rPr lang="es-ES" sz="1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el</a:t>
            </a:r>
            <a:r>
              <a:rPr lang="es-ES" sz="1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tiempo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necesario para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elaborar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el sitio.</a:t>
            </a:r>
            <a:endParaRPr kumimoji="0" sz="1800" i="0" u="none" strike="noStrike" kern="0" cap="none" spc="0" normalizeH="0" baseline="0" noProof="0" dirty="0">
              <a:ln>
                <a:noFill/>
              </a:ln>
              <a:solidFill>
                <a:srgbClr val="E9943A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2868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4"/>
          <p:cNvSpPr txBox="1">
            <a:spLocks noGrp="1"/>
          </p:cNvSpPr>
          <p:nvPr>
            <p:ph type="title"/>
          </p:nvPr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 dirty="0"/>
              <a:t>Actividad 3</a:t>
            </a:r>
            <a:endParaRPr dirty="0"/>
          </a:p>
        </p:txBody>
      </p:sp>
      <p:sp>
        <p:nvSpPr>
          <p:cNvPr id="1066" name="Google Shape;1066;p5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s-ES" dirty="0"/>
              <a:t>¿Es razonable que un sitio web esté dedicado únicamente a un tema muy específico? Razone la respuesta.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endParaRPr lang="es-ES" dirty="0"/>
          </a:p>
        </p:txBody>
      </p:sp>
      <p:sp>
        <p:nvSpPr>
          <p:cNvPr id="1067" name="Google Shape;1067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29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5315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4800"/>
            </a:pPr>
            <a:r>
              <a:rPr lang="es-ES" sz="4800" dirty="0">
                <a:solidFill>
                  <a:srgbClr val="EF53A5"/>
                </a:solidFill>
              </a:rPr>
              <a:t>MF0491_3:</a:t>
            </a:r>
            <a:br>
              <a:rPr lang="es-ES" sz="4800" dirty="0">
                <a:solidFill>
                  <a:schemeClr val="lt1"/>
                </a:solidFill>
              </a:rPr>
            </a:br>
            <a:r>
              <a:rPr lang="es-ES" sz="4800" dirty="0">
                <a:solidFill>
                  <a:schemeClr val="lt1"/>
                </a:solidFill>
              </a:rPr>
              <a:t>PROGRAMACIÓN WEB EN EL ENTORNO CLIENTE</a:t>
            </a:r>
            <a:endParaRPr dirty="0"/>
          </a:p>
        </p:txBody>
      </p:sp>
      <p:sp>
        <p:nvSpPr>
          <p:cNvPr id="531" name="Google Shape;531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3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0022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3.2. Recolección de información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1157345"/>
            <a:ext cx="8825659" cy="276785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Recolección de información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Recolectar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</a:t>
            </a:r>
            <a:r>
              <a:rPr lang="es-ES" sz="1800" b="1" dirty="0">
                <a:solidFill>
                  <a:srgbClr val="9B6BF2"/>
                </a:solidFill>
                <a:latin typeface="Century Gothic"/>
              </a:rPr>
              <a:t>información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que se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desea añadir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(según especificaciones de etapa anterior).</a:t>
            </a:r>
          </a:p>
          <a:p>
            <a:pPr marL="625475" marR="0" lvl="2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Descartar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</a:t>
            </a:r>
            <a:r>
              <a:rPr lang="es-ES" sz="1800" b="1" dirty="0">
                <a:solidFill>
                  <a:srgbClr val="9B6BF2"/>
                </a:solidFill>
                <a:latin typeface="Century Gothic"/>
              </a:rPr>
              <a:t>información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no relevante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E9943A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8538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3.3. Agregación y descripción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1157345"/>
            <a:ext cx="8825659" cy="276785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Agregación y descripción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Organizar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la </a:t>
            </a:r>
            <a:r>
              <a:rPr lang="es-ES" sz="1800" b="1" dirty="0">
                <a:solidFill>
                  <a:srgbClr val="9B6BF2"/>
                </a:solidFill>
                <a:latin typeface="Century Gothic"/>
              </a:rPr>
              <a:t>información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que se alojará en el sitio web.</a:t>
            </a:r>
          </a:p>
          <a:p>
            <a:pPr marL="625475" marR="0" lvl="2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Equilibrio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entre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linealidad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y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jerarquización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:</a:t>
            </a:r>
          </a:p>
          <a:p>
            <a:pPr marL="990600" lvl="3" indent="-342900">
              <a:lnSpc>
                <a:spcPct val="110000"/>
              </a:lnSpc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Linealidad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para información en la que el usuario deba avanzar paulatinamente.</a:t>
            </a:r>
          </a:p>
          <a:p>
            <a:pPr marL="990600" lvl="3" indent="-342900">
              <a:lnSpc>
                <a:spcPct val="110000"/>
              </a:lnSpc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Jerarquización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: para información complementaria o que dependan una de otra (apartados y subapartados).</a:t>
            </a: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4051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C8FAD3-9725-49CD-9110-2210F6BD0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3" name="Google Shape;642;p7">
            <a:extLst>
              <a:ext uri="{FF2B5EF4-FFF2-40B4-BE49-F238E27FC236}">
                <a16:creationId xmlns:a16="http://schemas.microsoft.com/office/drawing/2014/main" id="{0E13E813-E9BD-4299-8520-A054C42F4081}"/>
              </a:ext>
            </a:extLst>
          </p:cNvPr>
          <p:cNvSpPr/>
          <p:nvPr/>
        </p:nvSpPr>
        <p:spPr>
          <a:xfrm>
            <a:off x="1322594" y="1831104"/>
            <a:ext cx="8825659" cy="1877904"/>
          </a:xfrm>
          <a:prstGeom prst="roundRect">
            <a:avLst>
              <a:gd name="adj" fmla="val 1858"/>
            </a:avLst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RECUERDE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Además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de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diseñar gráficamente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un sitio web, también es necesario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planificar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adecuadamente los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contenido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de la página, así como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estructurar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cada uno de los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menús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,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definir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la manera en la que el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usuario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va 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interactuar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con cada uno de los elementos, etc.</a:t>
            </a:r>
          </a:p>
        </p:txBody>
      </p:sp>
    </p:spTree>
    <p:extLst>
      <p:ext uri="{BB962C8B-B14F-4D97-AF65-F5344CB8AC3E}">
        <p14:creationId xmlns:p14="http://schemas.microsoft.com/office/powerpoint/2010/main" val="1090425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4"/>
          <p:cNvSpPr txBox="1">
            <a:spLocks noGrp="1"/>
          </p:cNvSpPr>
          <p:nvPr>
            <p:ph type="title"/>
          </p:nvPr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 dirty="0"/>
              <a:t>Actividad 4</a:t>
            </a:r>
            <a:endParaRPr dirty="0"/>
          </a:p>
        </p:txBody>
      </p:sp>
      <p:sp>
        <p:nvSpPr>
          <p:cNvPr id="1066" name="Google Shape;1066;p5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s-ES" dirty="0"/>
              <a:t>Imagine que trabaja en una empresa de diseño web y le asignan diseñar una página donde se alojará el contenido de un manual de informática. Dicho manual ya existe en formato papel y el trabajo consiste en transformarlo a formato web. Describa brevemente cómo se distribuirá el contenido para que quede organizado adecuadamente.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endParaRPr lang="es-ES" dirty="0"/>
          </a:p>
        </p:txBody>
      </p:sp>
      <p:sp>
        <p:nvSpPr>
          <p:cNvPr id="1067" name="Google Shape;1067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33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3261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3.4. Estructura de un sitio web y navegabilidad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375316"/>
            <a:ext cx="8825659" cy="3056515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Estructura de un sitio web y navegabilidad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Definir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la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manera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en la que se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enlazan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las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distintas páginas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, según la agregación establecida en la etapa anterior.</a:t>
            </a:r>
          </a:p>
          <a:p>
            <a:pPr marL="625475" marR="0" lvl="2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Se pueden añadir: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:</a:t>
            </a:r>
          </a:p>
          <a:p>
            <a:pPr marL="990600" marR="0" lvl="3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Ayudas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para la navegación.</a:t>
            </a:r>
          </a:p>
          <a:p>
            <a:pPr marL="990600" marR="0" lvl="3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Enlaces</a:t>
            </a:r>
            <a:r>
              <a:rPr lang="es-ES" sz="1800" dirty="0">
                <a:solidFill>
                  <a:srgbClr val="1E4F54"/>
                </a:solidFill>
                <a:latin typeface="Century Gothic"/>
              </a:rPr>
              <a:t> que permitan la jerarquización establecida.</a:t>
            </a:r>
          </a:p>
          <a:p>
            <a:pPr marL="990600" marR="0" lvl="3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Hipervínculos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entre elementos que pertenezcan a un mismo nivel jerárquico.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DE8425D-BA0C-4D2A-BB31-E0CFC39308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5312849"/>
              </p:ext>
            </p:extLst>
          </p:nvPr>
        </p:nvGraphicFramePr>
        <p:xfrm>
          <a:off x="3920515" y="3169920"/>
          <a:ext cx="4350969" cy="1137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9941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3.5. Estructura y composición de las páginas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1157345"/>
            <a:ext cx="8825659" cy="276785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Partes fundamentales de las páginas web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Cabecera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(</a:t>
            </a:r>
            <a:r>
              <a:rPr lang="es-ES" sz="1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header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).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Cuerpo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(</a:t>
            </a:r>
            <a:r>
              <a:rPr lang="es-ES" sz="1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body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).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Pie de página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(</a:t>
            </a:r>
            <a:r>
              <a:rPr lang="es-ES" sz="1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footer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63340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3.5. Estructura y composición de las páginas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2"/>
            <a:ext cx="8825659" cy="347005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Cabecera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Ubicación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parte superior de la página web</a:t>
            </a: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.</a:t>
            </a: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Contenido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información relacionada con la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temática del sitio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Suelen constar de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Logo y título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Barra de navegación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para acceder a las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secciones principale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s del sitio.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Información de contacto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si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no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está incluida en el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pie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Campos de texto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buscadores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de contenido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dentro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de la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página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</a:p>
        </p:txBody>
      </p:sp>
      <p:sp>
        <p:nvSpPr>
          <p:cNvPr id="6" name="Google Shape;639;p7">
            <a:extLst>
              <a:ext uri="{FF2B5EF4-FFF2-40B4-BE49-F238E27FC236}">
                <a16:creationId xmlns:a16="http://schemas.microsoft.com/office/drawing/2014/main" id="{528DC887-4CB2-4C57-B8FB-03271349D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EF53A5"/>
              </a:buClr>
              <a:buSzPts val="1280"/>
            </a:pPr>
            <a:r>
              <a:rPr lang="es-ES" sz="1600" dirty="0"/>
              <a:t>Cabecera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F269975-7A6C-4FC6-9AC1-C180022F856E}"/>
              </a:ext>
            </a:extLst>
          </p:cNvPr>
          <p:cNvSpPr txBox="1"/>
          <p:nvPr/>
        </p:nvSpPr>
        <p:spPr>
          <a:xfrm>
            <a:off x="8261577" y="909527"/>
            <a:ext cx="141582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latin typeface="Century Gothic" panose="020B0502020202020204" pitchFamily="34" charset="0"/>
              </a:rPr>
              <a:t>Ej.: </a:t>
            </a:r>
            <a:r>
              <a:rPr lang="es-ES" sz="1800" dirty="0" err="1">
                <a:latin typeface="Century Gothic" panose="020B0502020202020204" pitchFamily="34" charset="0"/>
                <a:hlinkClick r:id="rId3"/>
              </a:rPr>
              <a:t>ExLibric</a:t>
            </a:r>
            <a:endParaRPr lang="es-E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573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3.5. Estructura y composición de las páginas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2"/>
            <a:ext cx="8825659" cy="347005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Cuerpo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Contenido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la parte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más relevante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del documento web.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Se pueden añadir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Barras laterales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con contenido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complementario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i="1" dirty="0">
                <a:solidFill>
                  <a:schemeClr val="accent5"/>
                </a:solidFill>
                <a:latin typeface="Century Gothic"/>
              </a:rPr>
              <a:t>Links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a otras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páginas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o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secciones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</a:p>
        </p:txBody>
      </p:sp>
      <p:sp>
        <p:nvSpPr>
          <p:cNvPr id="6" name="Google Shape;639;p7">
            <a:extLst>
              <a:ext uri="{FF2B5EF4-FFF2-40B4-BE49-F238E27FC236}">
                <a16:creationId xmlns:a16="http://schemas.microsoft.com/office/drawing/2014/main" id="{528DC887-4CB2-4C57-B8FB-03271349D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EF53A5"/>
              </a:buClr>
              <a:buSzPts val="1280"/>
            </a:pPr>
            <a:r>
              <a:rPr lang="es-ES" sz="1600" dirty="0"/>
              <a:t>Cuerpo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F269975-7A6C-4FC6-9AC1-C180022F856E}"/>
              </a:ext>
            </a:extLst>
          </p:cNvPr>
          <p:cNvSpPr txBox="1"/>
          <p:nvPr/>
        </p:nvSpPr>
        <p:spPr>
          <a:xfrm>
            <a:off x="8261577" y="909527"/>
            <a:ext cx="141582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latin typeface="Century Gothic" panose="020B0502020202020204" pitchFamily="34" charset="0"/>
              </a:rPr>
              <a:t>Ej.: </a:t>
            </a:r>
            <a:r>
              <a:rPr lang="es-ES" sz="1800" dirty="0" err="1">
                <a:latin typeface="Century Gothic" panose="020B0502020202020204" pitchFamily="34" charset="0"/>
                <a:hlinkClick r:id="rId3"/>
              </a:rPr>
              <a:t>ExLibric</a:t>
            </a:r>
            <a:endParaRPr lang="es-E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140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3.5. Estructura y composición de las páginas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2"/>
            <a:ext cx="8825659" cy="347005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lang="es-ES" sz="18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Pie de página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Contenido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Información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de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contacto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.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Menús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que redireccionan a las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secciones más relevantes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.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i="1" dirty="0">
                <a:solidFill>
                  <a:schemeClr val="accent5"/>
                </a:solidFill>
                <a:latin typeface="Century Gothic"/>
              </a:rPr>
              <a:t>Links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a otras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páginas externas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.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Contenido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complementario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relacionado con el tema de la página.</a:t>
            </a:r>
          </a:p>
        </p:txBody>
      </p:sp>
      <p:sp>
        <p:nvSpPr>
          <p:cNvPr id="6" name="Google Shape;639;p7">
            <a:extLst>
              <a:ext uri="{FF2B5EF4-FFF2-40B4-BE49-F238E27FC236}">
                <a16:creationId xmlns:a16="http://schemas.microsoft.com/office/drawing/2014/main" id="{528DC887-4CB2-4C57-B8FB-03271349D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EF53A5"/>
              </a:buClr>
              <a:buSzPts val="1280"/>
            </a:pPr>
            <a:r>
              <a:rPr lang="es-ES" sz="1600" dirty="0"/>
              <a:t>Pie de página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F269975-7A6C-4FC6-9AC1-C180022F856E}"/>
              </a:ext>
            </a:extLst>
          </p:cNvPr>
          <p:cNvSpPr txBox="1"/>
          <p:nvPr/>
        </p:nvSpPr>
        <p:spPr>
          <a:xfrm>
            <a:off x="8261577" y="909527"/>
            <a:ext cx="141582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latin typeface="Century Gothic" panose="020B0502020202020204" pitchFamily="34" charset="0"/>
              </a:rPr>
              <a:t>Ej.: </a:t>
            </a:r>
            <a:r>
              <a:rPr lang="es-ES" sz="1800" dirty="0" err="1">
                <a:latin typeface="Century Gothic" panose="020B0502020202020204" pitchFamily="34" charset="0"/>
                <a:hlinkClick r:id="rId3"/>
              </a:rPr>
              <a:t>ExLibric</a:t>
            </a:r>
            <a:endParaRPr lang="es-E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172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C8FAD3-9725-49CD-9110-2210F6BD0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39</a:t>
            </a:fld>
            <a:endParaRPr lang="es-ES"/>
          </a:p>
        </p:txBody>
      </p:sp>
      <p:sp>
        <p:nvSpPr>
          <p:cNvPr id="3" name="Google Shape;642;p7">
            <a:extLst>
              <a:ext uri="{FF2B5EF4-FFF2-40B4-BE49-F238E27FC236}">
                <a16:creationId xmlns:a16="http://schemas.microsoft.com/office/drawing/2014/main" id="{0E13E813-E9BD-4299-8520-A054C42F4081}"/>
              </a:ext>
            </a:extLst>
          </p:cNvPr>
          <p:cNvSpPr/>
          <p:nvPr/>
        </p:nvSpPr>
        <p:spPr>
          <a:xfrm>
            <a:off x="1322594" y="1831104"/>
            <a:ext cx="8825659" cy="1877904"/>
          </a:xfrm>
          <a:prstGeom prst="roundRect">
            <a:avLst>
              <a:gd name="adj" fmla="val 1858"/>
            </a:avLst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lang="es-ES" sz="1800" b="1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RECUERDE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Al hacer que los </a:t>
            </a:r>
            <a:r>
              <a:rPr lang="es-ES" sz="1800" b="1" dirty="0">
                <a:solidFill>
                  <a:schemeClr val="accent1"/>
                </a:solidFill>
                <a:latin typeface="Century Gothic"/>
              </a:rPr>
              <a:t>elementos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de una </a:t>
            </a:r>
            <a:r>
              <a:rPr lang="es-ES" sz="1800" b="1" dirty="0">
                <a:solidFill>
                  <a:schemeClr val="accent1"/>
                </a:solidFill>
                <a:latin typeface="Century Gothic"/>
              </a:rPr>
              <a:t>página web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sigan un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</a:rPr>
              <a:t>patrón predefinido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es mucho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más fácil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para los usuarios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comprender el contenido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y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visitarlo en poco tiempo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 Este principio es fundamental para mantener la usabilidad del sitio.</a:t>
            </a:r>
          </a:p>
        </p:txBody>
      </p:sp>
    </p:spTree>
    <p:extLst>
      <p:ext uri="{BB962C8B-B14F-4D97-AF65-F5344CB8AC3E}">
        <p14:creationId xmlns:p14="http://schemas.microsoft.com/office/powerpoint/2010/main" val="3603267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"/>
          <p:cNvSpPr txBox="1">
            <a:spLocks noGrp="1"/>
          </p:cNvSpPr>
          <p:nvPr>
            <p:ph type="title"/>
          </p:nvPr>
        </p:nvSpPr>
        <p:spPr>
          <a:xfrm>
            <a:off x="1139189" y="1828800"/>
            <a:ext cx="322786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s-ES" sz="2800" dirty="0"/>
              <a:t>Unidades Formativas</a:t>
            </a:r>
            <a:endParaRPr dirty="0"/>
          </a:p>
        </p:txBody>
      </p:sp>
      <p:sp>
        <p:nvSpPr>
          <p:cNvPr id="539" name="Google Shape;539;p2"/>
          <p:cNvSpPr txBox="1">
            <a:spLocks noGrp="1"/>
          </p:cNvSpPr>
          <p:nvPr>
            <p:ph type="body" idx="1"/>
          </p:nvPr>
        </p:nvSpPr>
        <p:spPr>
          <a:xfrm>
            <a:off x="5591960" y="1063416"/>
            <a:ext cx="5774978" cy="48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ES" b="1" dirty="0">
                <a:solidFill>
                  <a:schemeClr val="accent1"/>
                </a:solidFill>
              </a:rPr>
              <a:t>UF1841</a:t>
            </a:r>
            <a:r>
              <a:rPr lang="es-ES" dirty="0">
                <a:solidFill>
                  <a:schemeClr val="accent1"/>
                </a:solidFill>
              </a:rPr>
              <a:t>: Elaboración de documentos web mediante lenguajes de marca (60 h)</a:t>
            </a:r>
          </a:p>
          <a:p>
            <a:pPr marL="0" lvl="0" indent="0">
              <a:spcBef>
                <a:spcPts val="0"/>
              </a:spcBef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ES" b="1" dirty="0">
                <a:solidFill>
                  <a:schemeClr val="accent1"/>
                </a:solidFill>
              </a:rPr>
              <a:t>UF1842</a:t>
            </a:r>
            <a:r>
              <a:rPr lang="es-ES" dirty="0">
                <a:solidFill>
                  <a:schemeClr val="accent1"/>
                </a:solidFill>
              </a:rPr>
              <a:t>: Desarrollo y reutilización de componentes software y multimedia mediante lenguajes de programación (90 h)</a:t>
            </a:r>
          </a:p>
        </p:txBody>
      </p:sp>
      <p:sp>
        <p:nvSpPr>
          <p:cNvPr id="540" name="Google Shape;540;p2"/>
          <p:cNvSpPr txBox="1">
            <a:spLocks noGrp="1"/>
          </p:cNvSpPr>
          <p:nvPr>
            <p:ph type="body" idx="2"/>
          </p:nvPr>
        </p:nvSpPr>
        <p:spPr>
          <a:xfrm>
            <a:off x="1139189" y="3662199"/>
            <a:ext cx="2793158" cy="9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/>
              <a:t>MF0491_3</a:t>
            </a:r>
            <a:endParaRPr dirty="0"/>
          </a:p>
        </p:txBody>
      </p:sp>
      <p:sp>
        <p:nvSpPr>
          <p:cNvPr id="541" name="Google Shape;541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8202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66;p54">
            <a:extLst>
              <a:ext uri="{FF2B5EF4-FFF2-40B4-BE49-F238E27FC236}">
                <a16:creationId xmlns:a16="http://schemas.microsoft.com/office/drawing/2014/main" id="{EF7B58C1-2AD4-4D25-8993-ED0182C703EA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Font typeface="Noto Sans Symbols"/>
              <a:buChar char="►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t>Está realizando el trabajo de una página web que consiste en un manual interactivo de motores eléctricos. Desea que el sitio disponga de los siguientes elementos:</a:t>
            </a:r>
          </a:p>
          <a:p>
            <a:pPr lvl="1" indent="-457200">
              <a:spcBef>
                <a:spcPts val="0"/>
              </a:spcBef>
              <a:buClr>
                <a:srgbClr val="ACD433"/>
              </a:buClr>
              <a:buSzPts val="16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Título del centro de formación</a:t>
            </a:r>
          </a:p>
          <a:p>
            <a:pPr lvl="1" indent="-457200">
              <a:spcBef>
                <a:spcPts val="0"/>
              </a:spcBef>
              <a:buClr>
                <a:srgbClr val="ACD433"/>
              </a:buClr>
              <a:buSzPts val="1600"/>
              <a:buFont typeface="Arial" panose="020B0604020202020204" pitchFamily="34" charset="0"/>
              <a:buChar char="•"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t>Título del curso</a:t>
            </a:r>
          </a:p>
          <a:p>
            <a:pPr lvl="1" indent="-457200">
              <a:spcBef>
                <a:spcPts val="0"/>
              </a:spcBef>
              <a:buClr>
                <a:srgbClr val="ACD433"/>
              </a:buClr>
              <a:buSzPts val="16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Barra de navegación para acceder rápidamente a cada uno de los capítulos</a:t>
            </a:r>
          </a:p>
          <a:p>
            <a:pPr lvl="1" indent="-457200">
              <a:spcBef>
                <a:spcPts val="0"/>
              </a:spcBef>
              <a:buClr>
                <a:srgbClr val="ACD433"/>
              </a:buClr>
              <a:buSzPts val="1600"/>
              <a:buFont typeface="Arial" panose="020B0604020202020204" pitchFamily="34" charset="0"/>
              <a:buChar char="•"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t>Menú para acceder </a:t>
            </a:r>
            <a:r>
              <a:rPr lang="es-ES" dirty="0">
                <a:solidFill>
                  <a:srgbClr val="FFFFFF"/>
                </a:solidFill>
              </a:rPr>
              <a:t>rápidamente a los apartados de cada capítulo</a:t>
            </a:r>
          </a:p>
          <a:p>
            <a:pPr lvl="1" indent="-457200">
              <a:spcBef>
                <a:spcPts val="0"/>
              </a:spcBef>
              <a:buClr>
                <a:srgbClr val="ACD433"/>
              </a:buClr>
              <a:buSzPts val="1600"/>
              <a:buFont typeface="Arial" panose="020B0604020202020204" pitchFamily="34" charset="0"/>
              <a:buChar char="•"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t>Contenido de cada capítulo (imágenes, texto, vídeos, etc.)</a:t>
            </a:r>
          </a:p>
          <a:p>
            <a:pPr lvl="1" indent="-457200">
              <a:spcBef>
                <a:spcPts val="0"/>
              </a:spcBef>
              <a:buClr>
                <a:srgbClr val="ACD433"/>
              </a:buClr>
              <a:buSzPts val="16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FFFF"/>
                </a:solidFill>
              </a:rPr>
              <a:t>Datos de contacto (correo electrónico, localidad donde se encuentra el centro de formación, etc.)</a:t>
            </a:r>
          </a:p>
          <a:p>
            <a:pPr marL="457200" lvl="1" indent="0">
              <a:spcBef>
                <a:spcPts val="0"/>
              </a:spcBef>
              <a:buClr>
                <a:srgbClr val="ACD433"/>
              </a:buClr>
              <a:buSzPts val="1600"/>
              <a:buNone/>
            </a:pPr>
            <a:r>
              <a:rPr lang="es-ES" dirty="0">
                <a:solidFill>
                  <a:srgbClr val="FFFFFF"/>
                </a:solidFill>
              </a:rPr>
              <a:t>Elabore una tabla que indique en qué parte de la página (cabecera, cuerpo o pie) insertará cada uno de los elementos anteriores.</a:t>
            </a:r>
            <a:endParaRPr kumimoji="0" lang="es-E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3" name="Google Shape;1065;p54">
            <a:extLst>
              <a:ext uri="{FF2B5EF4-FFF2-40B4-BE49-F238E27FC236}">
                <a16:creationId xmlns:a16="http://schemas.microsoft.com/office/drawing/2014/main" id="{DD5DE985-8896-4C25-A9F0-D2B6D824A93D}"/>
              </a:ext>
            </a:extLst>
          </p:cNvPr>
          <p:cNvSpPr txBox="1">
            <a:spLocks/>
          </p:cNvSpPr>
          <p:nvPr/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Century Gothic"/>
              <a:buNone/>
              <a:tabLst/>
              <a:defRPr/>
            </a:pPr>
            <a:r>
              <a:rPr kumimoji="0" lang="es-ES" sz="4200" b="0" i="0" u="none" strike="noStrike" kern="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/>
                <a:sym typeface="Century Gothic"/>
              </a:rPr>
              <a:t>Aplicación práctica 2</a:t>
            </a:r>
          </a:p>
        </p:txBody>
      </p:sp>
    </p:spTree>
    <p:extLst>
      <p:ext uri="{BB962C8B-B14F-4D97-AF65-F5344CB8AC3E}">
        <p14:creationId xmlns:p14="http://schemas.microsoft.com/office/powerpoint/2010/main" val="3794704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4" name="Google Shape;642;p7">
            <a:extLst>
              <a:ext uri="{FF2B5EF4-FFF2-40B4-BE49-F238E27FC236}">
                <a16:creationId xmlns:a16="http://schemas.microsoft.com/office/drawing/2014/main" id="{289F76B1-5DBA-4A16-9D64-9019663E3FB5}"/>
              </a:ext>
            </a:extLst>
          </p:cNvPr>
          <p:cNvSpPr/>
          <p:nvPr/>
        </p:nvSpPr>
        <p:spPr>
          <a:xfrm>
            <a:off x="1186663" y="1345352"/>
            <a:ext cx="8825659" cy="4080087"/>
          </a:xfrm>
          <a:prstGeom prst="roundRect">
            <a:avLst>
              <a:gd name="adj" fmla="val 1858"/>
            </a:avLst>
          </a:prstGeom>
          <a:noFill/>
          <a:ln w="28575">
            <a:solidFill>
              <a:schemeClr val="accent4"/>
            </a:solidFill>
            <a:prstDash val="sysDot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SOLUCIÓN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1E4F5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lang="es-ES" sz="1800" dirty="0">
              <a:solidFill>
                <a:srgbClr val="1E4F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1E4F5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lang="es-ES" sz="1800" dirty="0">
              <a:solidFill>
                <a:srgbClr val="1E4F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1E4F5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lang="es-ES" sz="1800" dirty="0">
              <a:solidFill>
                <a:srgbClr val="1E4F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DE245AC0-882C-4086-B6AE-D9B29287C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74595"/>
              </p:ext>
            </p:extLst>
          </p:nvPr>
        </p:nvGraphicFramePr>
        <p:xfrm>
          <a:off x="1535492" y="2145875"/>
          <a:ext cx="8128000" cy="2992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853536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33354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Parte o zona de la página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Elementos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14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Cabecera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Título del centro de formación que imparte el curso.</a:t>
                      </a:r>
                    </a:p>
                    <a:p>
                      <a:r>
                        <a:rPr lang="es-ES" dirty="0"/>
                        <a:t>Título del curso.</a:t>
                      </a:r>
                    </a:p>
                    <a:p>
                      <a:r>
                        <a:rPr lang="es-ES" dirty="0"/>
                        <a:t>Barra de navegación para acceder rápidamente a cada uno de los capítulos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40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Cuerpo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Menú para acceder rápidamente a los apartados de cada capítulo.</a:t>
                      </a:r>
                    </a:p>
                    <a:p>
                      <a:r>
                        <a:rPr lang="es-ES" dirty="0"/>
                        <a:t>Contenido de cada capítulo (imágenes, texto, vídeos, etc.).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6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Datos de contacto (correo electrónico, localidad donde se encuentra el centro de formación,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352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675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3.5. Estructura y composición de las páginas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2"/>
            <a:ext cx="8825659" cy="347005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Estilo gráfico de los sitios web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Un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diseño adecuado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puede hacer que los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usuarios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que la visiten se sientan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cómodos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Una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página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que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funciona bien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pero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no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es visualmente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atractiva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no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llamará la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atención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de los usuarios.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sp>
        <p:nvSpPr>
          <p:cNvPr id="6" name="Google Shape;639;p7">
            <a:extLst>
              <a:ext uri="{FF2B5EF4-FFF2-40B4-BE49-F238E27FC236}">
                <a16:creationId xmlns:a16="http://schemas.microsoft.com/office/drawing/2014/main" id="{528DC887-4CB2-4C57-B8FB-03271349D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EF53A5"/>
              </a:buClr>
              <a:buSzPts val="1280"/>
            </a:pPr>
            <a:r>
              <a:rPr lang="es-ES" sz="1600" dirty="0"/>
              <a:t>Estilo gráfico de los sitios web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341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3.5. Estructura y composición de las páginas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2"/>
            <a:ext cx="5432113" cy="347005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Número y dimensiones de las imágenes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Buscar un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equilibrio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: ni demasiadas imágenes grandes y pesadas, ni solo texto.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Mantener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</a:rPr>
              <a:t>coherencia gráfica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Innovar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Los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colores de fondo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las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texturas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y las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composiciones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interesantes, pueden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perdurar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en la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memoria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de los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usuarios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sp>
        <p:nvSpPr>
          <p:cNvPr id="6" name="Google Shape;639;p7">
            <a:extLst>
              <a:ext uri="{FF2B5EF4-FFF2-40B4-BE49-F238E27FC236}">
                <a16:creationId xmlns:a16="http://schemas.microsoft.com/office/drawing/2014/main" id="{528DC887-4CB2-4C57-B8FB-03271349D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EF53A5"/>
              </a:buClr>
              <a:buSzPts val="1280"/>
            </a:pPr>
            <a:r>
              <a:rPr lang="es-ES" sz="1600" dirty="0"/>
              <a:t>Número y dimensiones de las imágenes</a:t>
            </a:r>
            <a:endParaRPr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D5FE638-F8F6-7A18-8C35-62B5346364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9941789"/>
              </p:ext>
            </p:extLst>
          </p:nvPr>
        </p:nvGraphicFramePr>
        <p:xfrm>
          <a:off x="6400800" y="1063416"/>
          <a:ext cx="4636246" cy="3234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110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3.6. Ensamble final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2"/>
            <a:ext cx="8825659" cy="347005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Ensamble final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Concreta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</a:rPr>
              <a:t>últimos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contenidos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a añadir.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Inserta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</a:rPr>
              <a:t>estilo gráfico 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a las páginas del sitio.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Finaliza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la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construcción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de la página.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086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3.7. Testeo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508000"/>
            <a:ext cx="8825659" cy="4030133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Testeo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600" b="1" dirty="0">
                <a:solidFill>
                  <a:schemeClr val="accent4"/>
                </a:solidFill>
                <a:latin typeface="Century Gothic"/>
              </a:rPr>
              <a:t>Revisar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:</a:t>
            </a:r>
          </a:p>
          <a:p>
            <a:pPr marL="982663" lvl="3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Coherencia general 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del sitio.</a:t>
            </a:r>
          </a:p>
          <a:p>
            <a:pPr marL="982663" lvl="3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No </a:t>
            </a:r>
            <a:r>
              <a:rPr lang="es-ES" sz="1600" b="1" i="1" dirty="0">
                <a:solidFill>
                  <a:schemeClr val="accent5"/>
                </a:solidFill>
                <a:latin typeface="Century Gothic"/>
              </a:rPr>
              <a:t>links</a:t>
            </a:r>
            <a:r>
              <a:rPr lang="es-ES" sz="1600" b="1" dirty="0">
                <a:solidFill>
                  <a:schemeClr val="accent5"/>
                </a:solidFill>
                <a:latin typeface="Century Gothic"/>
              </a:rPr>
              <a:t> rotos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</a:t>
            </a:r>
          </a:p>
          <a:p>
            <a:pPr marL="982663" lvl="3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Redacción y ortografía 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 los textos correcta.</a:t>
            </a:r>
          </a:p>
          <a:p>
            <a:pPr marL="982663" lvl="3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b="1" dirty="0">
                <a:solidFill>
                  <a:schemeClr val="accent5"/>
                </a:solidFill>
                <a:latin typeface="Century Gothic"/>
              </a:rPr>
              <a:t>Subdividir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páginas con </a:t>
            </a:r>
            <a:r>
              <a:rPr lang="es-ES" sz="1600" b="1" dirty="0">
                <a:solidFill>
                  <a:schemeClr val="accent5"/>
                </a:solidFill>
                <a:latin typeface="Century Gothic"/>
              </a:rPr>
              <a:t>demasiado contenid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o.</a:t>
            </a:r>
          </a:p>
          <a:p>
            <a:pPr marL="982663" lvl="3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Etc.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Interesante que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</a:rPr>
              <a:t>personas ajenas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al diseño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</a:rPr>
              <a:t>interactúen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con las páginas para sacar sus propias conclusiones.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El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</a:rPr>
              <a:t>testeo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</a:rPr>
              <a:t>no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debe hacerse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</a:rPr>
              <a:t>solo al final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sino durante todo el desarrollo del sitio.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sp>
        <p:nvSpPr>
          <p:cNvPr id="2" name="Google Shape;639;p7">
            <a:extLst>
              <a:ext uri="{FF2B5EF4-FFF2-40B4-BE49-F238E27FC236}">
                <a16:creationId xmlns:a16="http://schemas.microsoft.com/office/drawing/2014/main" id="{7708A241-E718-C1B5-2C00-1705B2EA0B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EF53A5"/>
              </a:buClr>
              <a:buSzPts val="1280"/>
            </a:pPr>
            <a:r>
              <a:rPr lang="es-ES" sz="1600" dirty="0"/>
              <a:t>Evaluación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528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3.7. Testeo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3" y="295729"/>
            <a:ext cx="8825659" cy="4030133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Visualización en navegadores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Comprobar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que la página web se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visualiza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correctamente en, al menos, los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navegadores mas utilizados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Un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mismo código HTML o CSS 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presenta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comportamientos distintos 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dependiendo del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navegador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que lo esté interpretando.</a:t>
            </a:r>
            <a:endParaRPr kumimoji="0" lang="es-ES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schemeClr val="accent6"/>
                </a:solidFill>
                <a:latin typeface="Century Gothic"/>
              </a:rPr>
              <a:t>Navegador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programa que canaliza las peticiones del usuario que solicita una información por la Web. La mayoría son públicos, aunque existe alguno de pago.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Navegadores más utilizados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:</a:t>
            </a:r>
          </a:p>
          <a:p>
            <a:pPr marL="13382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Microsoft Edge.</a:t>
            </a:r>
          </a:p>
          <a:p>
            <a:pPr marL="13382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Mozilla </a:t>
            </a:r>
            <a:r>
              <a:rPr kumimoji="0" lang="es-ES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Firefo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x.</a:t>
            </a:r>
          </a:p>
          <a:p>
            <a:pPr marL="13382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Google C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hrome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</a:p>
          <a:p>
            <a:pPr marL="13382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Safari.</a:t>
            </a:r>
          </a:p>
          <a:p>
            <a:pPr marL="13382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Opera.</a:t>
            </a:r>
            <a:endParaRPr kumimoji="0" lang="es-ES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endParaRPr kumimoji="0" lang="es-E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sp>
        <p:nvSpPr>
          <p:cNvPr id="2" name="Google Shape;639;p7">
            <a:extLst>
              <a:ext uri="{FF2B5EF4-FFF2-40B4-BE49-F238E27FC236}">
                <a16:creationId xmlns:a16="http://schemas.microsoft.com/office/drawing/2014/main" id="{25CCB3E4-22EA-EF97-3E09-7BDCB35E80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EF53A5"/>
              </a:buClr>
              <a:buSzPts val="1280"/>
            </a:pPr>
            <a:r>
              <a:rPr lang="es-ES" sz="1600" dirty="0"/>
              <a:t>Visualización en navegadores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606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1: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47</a:t>
            </a:fld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</a:pP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UF1841</a:t>
            </a: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IC Editorial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  <p:sp>
        <p:nvSpPr>
          <p:cNvPr id="552" name="Google Shape;552;p3"/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+mj-lt"/>
              <a:buAutoNum type="arabicPeriod" startAt="4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Diferencias entre diseño orientado a presentación y a impresión</a:t>
            </a:r>
          </a:p>
        </p:txBody>
      </p:sp>
    </p:spTree>
    <p:extLst>
      <p:ext uri="{BB962C8B-B14F-4D97-AF65-F5344CB8AC3E}">
        <p14:creationId xmlns:p14="http://schemas.microsoft.com/office/powerpoint/2010/main" val="1791517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9502536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0" indent="-7429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+mj-lt"/>
              <a:buAutoNum type="arabicPeriod" startAt="4"/>
            </a:pPr>
            <a:r>
              <a:rPr lang="es-ES" dirty="0"/>
              <a:t>Diferencias entre diseño orientado a presentación y a impresión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48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13"/>
          <p:cNvSpPr txBox="1">
            <a:spLocks noGrp="1"/>
          </p:cNvSpPr>
          <p:nvPr>
            <p:ph type="body" idx="1"/>
          </p:nvPr>
        </p:nvSpPr>
        <p:spPr>
          <a:xfrm>
            <a:off x="1154954" y="2827867"/>
            <a:ext cx="10227749" cy="305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b="1" dirty="0">
                <a:solidFill>
                  <a:schemeClr val="accent1"/>
                </a:solidFill>
              </a:rPr>
              <a:t>Diseño orientado a la impresión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Contenidos destinados a ser </a:t>
            </a:r>
            <a:r>
              <a:rPr lang="es-ES" sz="1800" b="1" dirty="0">
                <a:solidFill>
                  <a:schemeClr val="accent4"/>
                </a:solidFill>
              </a:rPr>
              <a:t>impresos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 algún </a:t>
            </a:r>
            <a:r>
              <a:rPr lang="es-ES" sz="1800" b="1" dirty="0">
                <a:solidFill>
                  <a:schemeClr val="accent4"/>
                </a:solidFill>
              </a:rPr>
              <a:t>formato físico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periódicos, revistas, carteles, etc.</a:t>
            </a:r>
          </a:p>
          <a:p>
            <a:pPr marL="457200" lvl="1" indent="0">
              <a:spcBef>
                <a:spcPts val="0"/>
              </a:spcBef>
              <a:buClr>
                <a:srgbClr val="B31166"/>
              </a:buClr>
              <a:buNone/>
            </a:pP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b="1" dirty="0">
                <a:solidFill>
                  <a:schemeClr val="accent1"/>
                </a:solidFill>
              </a:rPr>
              <a:t>Diseño orientado a la presentación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diseño web está orientado a la presentación de contenidos </a:t>
            </a:r>
            <a:r>
              <a:rPr lang="es-ES" sz="1800" b="1" dirty="0">
                <a:solidFill>
                  <a:schemeClr val="accent4"/>
                </a:solidFill>
              </a:rPr>
              <a:t>a través del navegador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aunque suelen </a:t>
            </a:r>
            <a:r>
              <a:rPr lang="es-ES" sz="1800" b="1" dirty="0">
                <a:solidFill>
                  <a:schemeClr val="accent5"/>
                </a:solidFill>
              </a:rPr>
              <a:t>permitir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 </a:t>
            </a:r>
            <a:r>
              <a:rPr lang="es-ES" sz="1800" b="1" dirty="0">
                <a:solidFill>
                  <a:schemeClr val="accent5"/>
                </a:solidFill>
              </a:rPr>
              <a:t>impresión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 </a:t>
            </a:r>
            <a:r>
              <a:rPr lang="es-ES" sz="1800" b="1" dirty="0">
                <a:solidFill>
                  <a:schemeClr val="accent5"/>
                </a:solidFill>
              </a:rPr>
              <a:t>formato físico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 las páginas que se visualizan.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Clr>
                <a:srgbClr val="B31166"/>
              </a:buClr>
              <a:buNone/>
            </a:pP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888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4622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457200" lvl="0" indent="-457200">
              <a:buFont typeface="+mj-lt"/>
              <a:buAutoNum type="arabicPeriod" startAt="4"/>
            </a:pPr>
            <a:r>
              <a:rPr lang="es-ES" dirty="0"/>
              <a:t>Diferencias entre diseño orientado a presentación y a impresión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49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3" y="626533"/>
            <a:ext cx="8825659" cy="3699329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Diferencias entre diseño orientado a presentación y a impresión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Diseño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: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Revista física</a:t>
            </a:r>
            <a:r>
              <a:rPr lang="es-E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 distribuir contenidos para ser visto en formato de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dimensiones fijas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(tamaño de la hoja de la revista).</a:t>
            </a:r>
            <a:endParaRPr lang="es-ES" sz="1800" b="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Contenidos web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: la página podrá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visualizarse en un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amplio rango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de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resoluciones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y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tamaños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de pantalla (PC, móviles, tabletas, etc.).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rgbClr val="E9943A"/>
                </a:solidFill>
                <a:latin typeface="Century Gothic"/>
              </a:rPr>
              <a:t>Recursos interactivos y multimedia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:</a:t>
            </a:r>
          </a:p>
          <a:p>
            <a:pPr marL="982663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Nula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en cualquier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contenido impreso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304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"/>
          <p:cNvSpPr txBox="1">
            <a:spLocks noGrp="1"/>
          </p:cNvSpPr>
          <p:nvPr>
            <p:ph type="ctrTitle"/>
          </p:nvPr>
        </p:nvSpPr>
        <p:spPr>
          <a:xfrm>
            <a:off x="1139715" y="196596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4800"/>
            </a:pPr>
            <a:r>
              <a:rPr lang="es-ES" sz="4800" dirty="0">
                <a:solidFill>
                  <a:srgbClr val="EF53A5"/>
                </a:solidFill>
              </a:rPr>
              <a:t>UF1841:</a:t>
            </a:r>
            <a:br>
              <a:rPr lang="es-ES" sz="4800" dirty="0">
                <a:solidFill>
                  <a:schemeClr val="lt1"/>
                </a:solidFill>
              </a:rPr>
            </a:br>
            <a:r>
              <a:rPr lang="es-ES" sz="4800" dirty="0">
                <a:solidFill>
                  <a:schemeClr val="lt1"/>
                </a:solidFill>
              </a:rPr>
              <a:t>ELABORACIÓN DE DOCUMENTOS WEB MEDIANTE LENGUAJES DE MARCA</a:t>
            </a:r>
            <a:endParaRPr dirty="0"/>
          </a:p>
        </p:txBody>
      </p:sp>
      <p:sp>
        <p:nvSpPr>
          <p:cNvPr id="531" name="Google Shape;531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5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540;p2">
            <a:extLst>
              <a:ext uri="{FF2B5EF4-FFF2-40B4-BE49-F238E27FC236}">
                <a16:creationId xmlns:a16="http://schemas.microsoft.com/office/drawing/2014/main" id="{DF38674D-8491-2EBC-0883-2A72426B4CA7}"/>
              </a:ext>
            </a:extLst>
          </p:cNvPr>
          <p:cNvSpPr txBox="1">
            <a:spLocks/>
          </p:cNvSpPr>
          <p:nvPr/>
        </p:nvSpPr>
        <p:spPr>
          <a:xfrm>
            <a:off x="1139715" y="5295541"/>
            <a:ext cx="2793158" cy="9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920"/>
              <a:buFont typeface="Noto Sans Symbols"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EE52A4"/>
                </a:solidFill>
                <a:effectLst/>
                <a:uLnTx/>
                <a:uFillTx/>
                <a:latin typeface="Century Gothic"/>
                <a:sym typeface="Century Gothic"/>
              </a:rPr>
              <a:t>60 h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EE52A4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1551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1: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</a:t>
            </a:fld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</a:pP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UF1841</a:t>
            </a: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IC Editorial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  <p:sp>
        <p:nvSpPr>
          <p:cNvPr id="552" name="Google Shape;552;p3"/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+mj-lt"/>
              <a:buAutoNum type="arabicPeriod" startAt="5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3700890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C8FAD3-9725-49CD-9110-2210F6BD0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51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3" name="Google Shape;642;p7">
            <a:extLst>
              <a:ext uri="{FF2B5EF4-FFF2-40B4-BE49-F238E27FC236}">
                <a16:creationId xmlns:a16="http://schemas.microsoft.com/office/drawing/2014/main" id="{0E13E813-E9BD-4299-8520-A054C42F4081}"/>
              </a:ext>
            </a:extLst>
          </p:cNvPr>
          <p:cNvSpPr/>
          <p:nvPr/>
        </p:nvSpPr>
        <p:spPr>
          <a:xfrm>
            <a:off x="1272881" y="320525"/>
            <a:ext cx="8825659" cy="6266542"/>
          </a:xfrm>
          <a:prstGeom prst="roundRect">
            <a:avLst>
              <a:gd name="adj" fmla="val 1858"/>
            </a:avLst>
          </a:prstGeom>
          <a:noFill/>
          <a:ln w="28575">
            <a:solidFill>
              <a:schemeClr val="accent5"/>
            </a:solidFill>
            <a:prstDash val="sysDot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RESUMEN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5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El proceso de </a:t>
            </a: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diseño de una página web 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no es un proceso que se limite únicamente a escribir o programar código, sino que se trata de una tarea mucho más compleja para el diseñador, ya que debe tener en cuenta muchas otras variables para conseguir que el sitio web a desarrollar presente unos requisitos mínimos de usabilidad y atractivo gráfico.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Para diseñar contenidos web competentes y atractivos para el usuario, es importante conocer: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Los </a:t>
            </a: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principios básicos 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del diseño web profesional.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Los </a:t>
            </a:r>
            <a:r>
              <a:rPr lang="es-ES" sz="1500" b="1" dirty="0">
                <a:solidFill>
                  <a:schemeClr val="accent1"/>
                </a:solidFill>
                <a:latin typeface="Century Gothic"/>
              </a:rPr>
              <a:t>tipos</a:t>
            </a: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y características de las principales </a:t>
            </a:r>
            <a:r>
              <a:rPr lang="es-ES" sz="1500" b="1" dirty="0">
                <a:solidFill>
                  <a:schemeClr val="accent1"/>
                </a:solidFill>
                <a:latin typeface="Century Gothic"/>
              </a:rPr>
              <a:t>orientaciones de diseño </a:t>
            </a: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(objetivos, usuario e implementación).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Las </a:t>
            </a: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etapas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que se pueden seguir para diseñar adecuadamente un sitio web: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+mj-lt"/>
              <a:buAutoNum type="arabicParenR"/>
              <a:tabLst/>
              <a:defRPr/>
            </a:pP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Delimitar el tema.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+mj-lt"/>
              <a:buAutoNum type="arabicParenR"/>
              <a:tabLst/>
              <a:defRPr/>
            </a:pP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Recolectar información.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+mj-lt"/>
              <a:buAutoNum type="arabicParenR"/>
              <a:tabLst/>
              <a:defRPr/>
            </a:pP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Estudiar la agregación y descripción de contenidos.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+mj-lt"/>
              <a:buAutoNum type="arabicParenR"/>
              <a:tabLst/>
              <a:defRPr/>
            </a:pP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Diseñar la estructura y navegabilidad del sitio web.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+mj-lt"/>
              <a:buAutoNum type="arabicParenR"/>
              <a:tabLst/>
              <a:defRPr/>
            </a:pP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Efectuar el ensamble final del sitio.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+mj-lt"/>
              <a:buAutoNum type="arabicParenR"/>
              <a:tabLst/>
              <a:defRPr/>
            </a:pP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Testear el sitio y verificar que es compatible con los navegadores que más se suelen utilizar.</a:t>
            </a:r>
            <a:endParaRPr kumimoji="0" lang="es-ES" sz="15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6946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1: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52</a:t>
            </a:fld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</a:pP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UF1841</a:t>
            </a: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IC Editorial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  <p:sp>
        <p:nvSpPr>
          <p:cNvPr id="552" name="Google Shape;552;p3"/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EJERCICIOS DE REPASO Y AUTOEVALUACIÓN</a:t>
            </a:r>
          </a:p>
        </p:txBody>
      </p:sp>
    </p:spTree>
    <p:extLst>
      <p:ext uri="{BB962C8B-B14F-4D97-AF65-F5344CB8AC3E}">
        <p14:creationId xmlns:p14="http://schemas.microsoft.com/office/powerpoint/2010/main" val="3553209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53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B31166"/>
              </a:buClr>
              <a:buFont typeface="+mj-lt"/>
              <a:buAutoNum type="arabicPeriod"/>
            </a:pPr>
            <a:r>
              <a:rPr lang="es-ES" sz="1800" dirty="0">
                <a:solidFill>
                  <a:schemeClr val="accent1"/>
                </a:solidFill>
                <a:latin typeface="Century Gothic"/>
                <a:sym typeface="Century Gothic"/>
              </a:rPr>
              <a:t>Defina brevemente el concepto de diseño web.</a:t>
            </a:r>
          </a:p>
          <a:p>
            <a:pPr marL="342900" indent="-342900">
              <a:buClr>
                <a:srgbClr val="B31166"/>
              </a:buClr>
              <a:buFont typeface="+mj-lt"/>
              <a:buAutoNum type="arabicPeriod"/>
            </a:pPr>
            <a:endParaRPr lang="es-ES" sz="1800" dirty="0">
              <a:solidFill>
                <a:schemeClr val="accent1"/>
              </a:solidFill>
              <a:latin typeface="Century Gothic"/>
              <a:sym typeface="Century Gothic"/>
            </a:endParaRPr>
          </a:p>
          <a:p>
            <a:pPr marL="355600">
              <a:buClr>
                <a:srgbClr val="B31166"/>
              </a:buClr>
            </a:pPr>
            <a:r>
              <a:rPr lang="es-ES" sz="1800" dirty="0">
                <a:solidFill>
                  <a:srgbClr val="ACD433"/>
                </a:solidFill>
                <a:latin typeface="Century Gothic"/>
                <a:sym typeface="Century Gothic"/>
              </a:rPr>
              <a:t>Es aquella tarea destinada a la planificación, el diseño y la implementación de páginas y sitios web.</a:t>
            </a:r>
            <a:endParaRPr lang="es-ES" sz="1800" dirty="0">
              <a:solidFill>
                <a:srgbClr val="ACD43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54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B31166"/>
              </a:buClr>
              <a:buFont typeface="+mj-lt"/>
              <a:buAutoNum type="arabicPeriod" startAt="2"/>
            </a:pPr>
            <a:r>
              <a:rPr lang="es-ES" sz="1800" dirty="0">
                <a:solidFill>
                  <a:schemeClr val="accent1"/>
                </a:solidFill>
                <a:latin typeface="Century Gothic"/>
                <a:sym typeface="Century Gothic"/>
              </a:rPr>
              <a:t>El diseño web se puede dividir en dos partes fundamentales. Estas son:</a:t>
            </a:r>
          </a:p>
          <a:p>
            <a:pPr>
              <a:buClr>
                <a:srgbClr val="B31166"/>
              </a:buClr>
            </a:pPr>
            <a:endParaRPr lang="es-ES" sz="1800" dirty="0">
              <a:solidFill>
                <a:schemeClr val="accent1"/>
              </a:solidFill>
              <a:latin typeface="Century Gothic"/>
              <a:sym typeface="Century Gothic"/>
            </a:endParaRP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</a:rPr>
              <a:t>Funcionalidad y aspecto.</a:t>
            </a: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</a:rPr>
              <a:t>Implementación en HTML y desarrollo CSS.</a:t>
            </a: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</a:rPr>
              <a:t>Usabilidad y funcionalidad.</a:t>
            </a: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</a:rPr>
              <a:t>Todas las opciones son incorrectas.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0B80853-CD03-DD2F-527C-A89CEDC139E8}"/>
              </a:ext>
            </a:extLst>
          </p:cNvPr>
          <p:cNvSpPr/>
          <p:nvPr/>
        </p:nvSpPr>
        <p:spPr>
          <a:xfrm>
            <a:off x="1473199" y="1930400"/>
            <a:ext cx="321734" cy="372533"/>
          </a:xfrm>
          <a:prstGeom prst="ellipse">
            <a:avLst/>
          </a:prstGeom>
          <a:noFill/>
          <a:ln w="28575">
            <a:solidFill>
              <a:srgbClr val="ACD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040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55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B31166"/>
              </a:buClr>
              <a:buFont typeface="+mj-lt"/>
              <a:buAutoNum type="arabicPeriod" startAt="3"/>
            </a:pPr>
            <a:r>
              <a:rPr lang="es-ES" sz="1800" dirty="0">
                <a:solidFill>
                  <a:schemeClr val="accent1"/>
                </a:solidFill>
                <a:latin typeface="Century Gothic"/>
                <a:sym typeface="Century Gothic"/>
              </a:rPr>
              <a:t>Complete el siguiente texto:</a:t>
            </a:r>
          </a:p>
          <a:p>
            <a:pPr>
              <a:buClr>
                <a:srgbClr val="B31166"/>
              </a:buClr>
            </a:pPr>
            <a:endParaRPr lang="es-ES" sz="1800" dirty="0">
              <a:solidFill>
                <a:schemeClr val="accent1"/>
              </a:solidFill>
              <a:latin typeface="Century Gothic"/>
              <a:sym typeface="Century Gothic"/>
            </a:endParaRPr>
          </a:p>
          <a:p>
            <a:pPr marL="365125">
              <a:buClr>
                <a:srgbClr val="B31166"/>
              </a:buClr>
            </a:pPr>
            <a:r>
              <a:rPr lang="es-ES" sz="1800" dirty="0">
                <a:solidFill>
                  <a:schemeClr val="accent1"/>
                </a:solidFill>
                <a:latin typeface="Century Gothic"/>
                <a:sym typeface="Century Gothic"/>
              </a:rPr>
              <a:t>Un aspecto muy importante a tener en cuenta en el desarrollo de cualquier página web es que el _______________ debe ser acorde con el _______________ de la página en cuestión; es decir, con la _______________ que el usuario espera _______________ de ella.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1B1D32-9C26-07C2-5E42-42612806ED8E}"/>
              </a:ext>
            </a:extLst>
          </p:cNvPr>
          <p:cNvSpPr txBox="1"/>
          <p:nvPr/>
        </p:nvSpPr>
        <p:spPr>
          <a:xfrm>
            <a:off x="3187248" y="2127496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ACD433"/>
                </a:solidFill>
                <a:latin typeface="Century Gothic" panose="020B0502020202020204" pitchFamily="34" charset="0"/>
              </a:rPr>
              <a:t>diseño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A886B72-AAD1-DE4E-7373-9B7890193BFF}"/>
              </a:ext>
            </a:extLst>
          </p:cNvPr>
          <p:cNvSpPr txBox="1"/>
          <p:nvPr/>
        </p:nvSpPr>
        <p:spPr>
          <a:xfrm>
            <a:off x="7721601" y="2127496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ACD433"/>
                </a:solidFill>
                <a:latin typeface="Century Gothic" panose="020B0502020202020204" pitchFamily="34" charset="0"/>
              </a:rPr>
              <a:t>contenido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BD7830-174D-CB94-08D8-8668C8202727}"/>
              </a:ext>
            </a:extLst>
          </p:cNvPr>
          <p:cNvSpPr txBox="1"/>
          <p:nvPr/>
        </p:nvSpPr>
        <p:spPr>
          <a:xfrm>
            <a:off x="4470400" y="2420718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ACD433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B5EB9F-FC25-CC9F-2FB8-8CA488EF210A}"/>
              </a:ext>
            </a:extLst>
          </p:cNvPr>
          <p:cNvSpPr txBox="1"/>
          <p:nvPr/>
        </p:nvSpPr>
        <p:spPr>
          <a:xfrm>
            <a:off x="8696172" y="2420718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ACD433"/>
                </a:solidFill>
                <a:latin typeface="Century Gothic" panose="020B0502020202020204" pitchFamily="34" charset="0"/>
              </a:rPr>
              <a:t>obtener</a:t>
            </a:r>
          </a:p>
        </p:txBody>
      </p:sp>
    </p:spTree>
    <p:extLst>
      <p:ext uri="{BB962C8B-B14F-4D97-AF65-F5344CB8AC3E}">
        <p14:creationId xmlns:p14="http://schemas.microsoft.com/office/powerpoint/2010/main" val="57515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56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B31166"/>
              </a:buClr>
              <a:buFont typeface="+mj-lt"/>
              <a:buAutoNum type="arabicPeriod" startAt="4"/>
            </a:pPr>
            <a:r>
              <a:rPr lang="es-ES" sz="1800" dirty="0">
                <a:solidFill>
                  <a:schemeClr val="accent1"/>
                </a:solidFill>
                <a:latin typeface="Century Gothic"/>
                <a:sym typeface="Century Gothic"/>
              </a:rPr>
              <a:t>Explique el concepto de balance en el diseño de un página web.</a:t>
            </a:r>
          </a:p>
          <a:p>
            <a:pPr marL="342900" indent="-342900">
              <a:buClr>
                <a:srgbClr val="B31166"/>
              </a:buClr>
              <a:buFont typeface="+mj-lt"/>
              <a:buAutoNum type="arabicPeriod" startAt="4"/>
            </a:pPr>
            <a:endParaRPr lang="es-ES" sz="1800" dirty="0">
              <a:solidFill>
                <a:schemeClr val="accent1"/>
              </a:solidFill>
              <a:latin typeface="Century Gothic"/>
              <a:sym typeface="Century Gothic"/>
            </a:endParaRPr>
          </a:p>
          <a:p>
            <a:pPr marL="355600">
              <a:buClr>
                <a:srgbClr val="B31166"/>
              </a:buClr>
            </a:pPr>
            <a:r>
              <a:rPr lang="es-ES" sz="1800" dirty="0">
                <a:solidFill>
                  <a:srgbClr val="ACD433"/>
                </a:solidFill>
                <a:latin typeface="Century Gothic"/>
                <a:sym typeface="Century Gothic"/>
              </a:rPr>
              <a:t>Balance: equilibrio que debe haber entre los distintos elementos que constituyen la web.</a:t>
            </a:r>
          </a:p>
        </p:txBody>
      </p:sp>
    </p:spTree>
    <p:extLst>
      <p:ext uri="{BB962C8B-B14F-4D97-AF65-F5344CB8AC3E}">
        <p14:creationId xmlns:p14="http://schemas.microsoft.com/office/powerpoint/2010/main" val="33055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57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B31166"/>
              </a:buClr>
              <a:buFont typeface="+mj-lt"/>
              <a:buAutoNum type="arabicPeriod" startAt="5"/>
            </a:pPr>
            <a:r>
              <a:rPr lang="es-ES" sz="1800" dirty="0">
                <a:solidFill>
                  <a:schemeClr val="accent1"/>
                </a:solidFill>
                <a:latin typeface="Century Gothic"/>
                <a:sym typeface="Century Gothic"/>
              </a:rPr>
              <a:t>Explique en qué consiste el diseño web orientado al usuario.</a:t>
            </a:r>
          </a:p>
          <a:p>
            <a:pPr marL="342900" indent="-342900">
              <a:buClr>
                <a:srgbClr val="B31166"/>
              </a:buClr>
              <a:buFont typeface="+mj-lt"/>
              <a:buAutoNum type="arabicPeriod" startAt="5"/>
            </a:pPr>
            <a:endParaRPr lang="es-ES" sz="1800" dirty="0">
              <a:solidFill>
                <a:schemeClr val="accent1"/>
              </a:solidFill>
              <a:latin typeface="Century Gothic"/>
              <a:sym typeface="Century Gothic"/>
            </a:endParaRPr>
          </a:p>
          <a:p>
            <a:pPr marL="355600">
              <a:buClr>
                <a:srgbClr val="B31166"/>
              </a:buClr>
            </a:pPr>
            <a:r>
              <a:rPr lang="es-ES" sz="1800" dirty="0">
                <a:solidFill>
                  <a:srgbClr val="ACD433"/>
                </a:solidFill>
                <a:latin typeface="Century Gothic"/>
                <a:sym typeface="Century Gothic"/>
              </a:rPr>
              <a:t>Se caracteriza por asumir que todo el proceso de diseñar y desarrollar la correspondiente página web debe estar conducido por el usuario, lo que significa que para dicho diseño se deben tener muy en cuenta las necesidades, características y objetivos que este desea alcanzar.</a:t>
            </a:r>
          </a:p>
        </p:txBody>
      </p:sp>
    </p:spTree>
    <p:extLst>
      <p:ext uri="{BB962C8B-B14F-4D97-AF65-F5344CB8AC3E}">
        <p14:creationId xmlns:p14="http://schemas.microsoft.com/office/powerpoint/2010/main" val="329647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58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B31166"/>
              </a:buClr>
              <a:buFont typeface="+mj-lt"/>
              <a:buAutoNum type="arabicPeriod" startAt="6"/>
            </a:pPr>
            <a:r>
              <a:rPr lang="es-ES" sz="1800" dirty="0">
                <a:solidFill>
                  <a:schemeClr val="accent1"/>
                </a:solidFill>
                <a:latin typeface="Century Gothic"/>
                <a:sym typeface="Century Gothic"/>
              </a:rPr>
              <a:t>El diseño web orientado a la implementación consiste en centrar el diseño de la página en...</a:t>
            </a:r>
          </a:p>
          <a:p>
            <a:pPr>
              <a:buClr>
                <a:srgbClr val="B31166"/>
              </a:buClr>
            </a:pPr>
            <a:endParaRPr lang="es-ES" sz="1800" dirty="0">
              <a:solidFill>
                <a:schemeClr val="accent1"/>
              </a:solidFill>
              <a:latin typeface="Century Gothic"/>
              <a:sym typeface="Century Gothic"/>
            </a:endParaRP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… la experiencia del usuario.</a:t>
            </a: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… los objetivos que se desean alcanzar.</a:t>
            </a: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… Las posibilidades tecnológicas disponibles y que el desarrollador sea capaz de implementar.</a:t>
            </a: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… el atractivo gráfico.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2A8018F-6986-E8FA-F111-CD4235636EF5}"/>
              </a:ext>
            </a:extLst>
          </p:cNvPr>
          <p:cNvSpPr/>
          <p:nvPr/>
        </p:nvSpPr>
        <p:spPr>
          <a:xfrm>
            <a:off x="1456266" y="2760134"/>
            <a:ext cx="321734" cy="372533"/>
          </a:xfrm>
          <a:prstGeom prst="ellipse">
            <a:avLst/>
          </a:prstGeom>
          <a:noFill/>
          <a:ln w="28575">
            <a:solidFill>
              <a:srgbClr val="ACD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2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59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B31166"/>
              </a:buClr>
              <a:buFont typeface="+mj-lt"/>
              <a:buAutoNum type="arabicPeriod" startAt="7"/>
            </a:pPr>
            <a:r>
              <a:rPr lang="es-ES" sz="1800" dirty="0">
                <a:solidFill>
                  <a:schemeClr val="accent1"/>
                </a:solidFill>
                <a:latin typeface="Century Gothic"/>
                <a:sym typeface="Century Gothic"/>
              </a:rPr>
              <a:t>Complete el siguiente texto:</a:t>
            </a:r>
          </a:p>
          <a:p>
            <a:pPr>
              <a:buClr>
                <a:srgbClr val="B31166"/>
              </a:buClr>
            </a:pPr>
            <a:endParaRPr lang="es-ES" sz="1800" dirty="0">
              <a:solidFill>
                <a:schemeClr val="accent1"/>
              </a:solidFill>
              <a:latin typeface="Century Gothic"/>
              <a:sym typeface="Century Gothic"/>
            </a:endParaRPr>
          </a:p>
          <a:p>
            <a:pPr marL="282575" lvl="2">
              <a:buClr>
                <a:srgbClr val="B31166"/>
              </a:buClr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Una vez que se dispone de la información que se alojará en la página, se hace necesario _______________ adecuadamente. En este punto, es muy importante establecer un equilibrio entre la _______________ y la _______________ 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28F781-C5FF-A8E9-FBF7-765CE7EFB6E2}"/>
              </a:ext>
            </a:extLst>
          </p:cNvPr>
          <p:cNvSpPr txBox="1"/>
          <p:nvPr/>
        </p:nvSpPr>
        <p:spPr>
          <a:xfrm>
            <a:off x="2645381" y="2144429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ACD433"/>
                </a:solidFill>
                <a:latin typeface="Century Gothic" panose="020B0502020202020204" pitchFamily="34" charset="0"/>
              </a:rPr>
              <a:t>organizarla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4EC86A-763C-7E72-E3DD-380161A5D56D}"/>
              </a:ext>
            </a:extLst>
          </p:cNvPr>
          <p:cNvSpPr txBox="1"/>
          <p:nvPr/>
        </p:nvSpPr>
        <p:spPr>
          <a:xfrm>
            <a:off x="7247467" y="2424513"/>
            <a:ext cx="1931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ACD433"/>
                </a:solidFill>
                <a:latin typeface="Century Gothic" panose="020B0502020202020204" pitchFamily="34" charset="0"/>
              </a:rPr>
              <a:t>jerarquización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A5C7872-9AB2-5E19-99E7-D2C59C80A706}"/>
              </a:ext>
            </a:extLst>
          </p:cNvPr>
          <p:cNvSpPr txBox="1"/>
          <p:nvPr/>
        </p:nvSpPr>
        <p:spPr>
          <a:xfrm>
            <a:off x="5028295" y="2424513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ACD433"/>
                </a:solidFill>
                <a:latin typeface="Century Gothic" panose="020B0502020202020204" pitchFamily="34" charset="0"/>
              </a:rPr>
              <a:t>linealidad</a:t>
            </a:r>
          </a:p>
        </p:txBody>
      </p:sp>
    </p:spTree>
    <p:extLst>
      <p:ext uri="{BB962C8B-B14F-4D97-AF65-F5344CB8AC3E}">
        <p14:creationId xmlns:p14="http://schemas.microsoft.com/office/powerpoint/2010/main" val="386920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"/>
          <p:cNvSpPr txBox="1">
            <a:spLocks noGrp="1"/>
          </p:cNvSpPr>
          <p:nvPr>
            <p:ph type="title"/>
          </p:nvPr>
        </p:nvSpPr>
        <p:spPr>
          <a:xfrm>
            <a:off x="1139189" y="1828800"/>
            <a:ext cx="322786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s-ES" sz="2800" dirty="0"/>
              <a:t>Índice</a:t>
            </a:r>
            <a:endParaRPr dirty="0"/>
          </a:p>
        </p:txBody>
      </p:sp>
      <p:sp>
        <p:nvSpPr>
          <p:cNvPr id="539" name="Google Shape;539;p2"/>
          <p:cNvSpPr txBox="1">
            <a:spLocks noGrp="1"/>
          </p:cNvSpPr>
          <p:nvPr>
            <p:ph type="body" idx="1"/>
          </p:nvPr>
        </p:nvSpPr>
        <p:spPr>
          <a:xfrm>
            <a:off x="5591960" y="1063416"/>
            <a:ext cx="5774978" cy="48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ES" b="1" dirty="0">
                <a:solidFill>
                  <a:schemeClr val="accent1"/>
                </a:solidFill>
              </a:rPr>
              <a:t>CAPÍTULO 1</a:t>
            </a:r>
            <a:r>
              <a:rPr lang="es-ES" dirty="0">
                <a:solidFill>
                  <a:schemeClr val="accent1"/>
                </a:solidFill>
              </a:rPr>
              <a:t>: Diseño web</a:t>
            </a:r>
          </a:p>
          <a:p>
            <a:pPr marL="0" lvl="0" indent="0">
              <a:spcBef>
                <a:spcPts val="0"/>
              </a:spcBef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ES" b="1" dirty="0">
                <a:solidFill>
                  <a:schemeClr val="accent1"/>
                </a:solidFill>
              </a:rPr>
              <a:t>CAPÍTULO 2</a:t>
            </a:r>
            <a:r>
              <a:rPr lang="es-ES" dirty="0">
                <a:solidFill>
                  <a:schemeClr val="accent1"/>
                </a:solidFill>
              </a:rPr>
              <a:t>: Lenguajes de marcado generales</a:t>
            </a:r>
          </a:p>
          <a:p>
            <a:pPr marL="0" lvl="0" indent="0">
              <a:spcBef>
                <a:spcPts val="0"/>
              </a:spcBef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ES" b="1" dirty="0">
                <a:solidFill>
                  <a:schemeClr val="accent1"/>
                </a:solidFill>
              </a:rPr>
              <a:t>CAPÍTULO 3</a:t>
            </a:r>
            <a:r>
              <a:rPr lang="es-ES" dirty="0">
                <a:solidFill>
                  <a:schemeClr val="accent1"/>
                </a:solidFill>
              </a:rPr>
              <a:t>: Lenguajes de marcado para presentación de páginas web</a:t>
            </a:r>
          </a:p>
          <a:p>
            <a:pPr marL="0" lvl="0" indent="0">
              <a:spcBef>
                <a:spcPts val="0"/>
              </a:spcBef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ES" b="1" dirty="0">
                <a:solidFill>
                  <a:schemeClr val="accent1"/>
                </a:solidFill>
              </a:rPr>
              <a:t>CAPÍTULO 4</a:t>
            </a:r>
            <a:r>
              <a:rPr lang="es-ES" dirty="0">
                <a:solidFill>
                  <a:schemeClr val="accent1"/>
                </a:solidFill>
              </a:rPr>
              <a:t>: Hojas de estilo web</a:t>
            </a:r>
          </a:p>
        </p:txBody>
      </p:sp>
      <p:sp>
        <p:nvSpPr>
          <p:cNvPr id="540" name="Google Shape;540;p2"/>
          <p:cNvSpPr txBox="1">
            <a:spLocks noGrp="1"/>
          </p:cNvSpPr>
          <p:nvPr>
            <p:ph type="body" idx="2"/>
          </p:nvPr>
        </p:nvSpPr>
        <p:spPr>
          <a:xfrm>
            <a:off x="1139189" y="3662199"/>
            <a:ext cx="2793158" cy="9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/>
              <a:t>UF1841</a:t>
            </a:r>
            <a:endParaRPr dirty="0"/>
          </a:p>
        </p:txBody>
      </p:sp>
      <p:sp>
        <p:nvSpPr>
          <p:cNvPr id="541" name="Google Shape;541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83182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60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Una vez definida la estructura y la navegabilidad del sitio web, el desarrollador ya puede empezar a…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… recolectar información.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… estructurar el contenido.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… programarla.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Las opciones b y c son correctas.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5C9E1DA-013F-F538-876D-35FA63452788}"/>
              </a:ext>
            </a:extLst>
          </p:cNvPr>
          <p:cNvSpPr/>
          <p:nvPr/>
        </p:nvSpPr>
        <p:spPr>
          <a:xfrm>
            <a:off x="1456267" y="3056466"/>
            <a:ext cx="321734" cy="372533"/>
          </a:xfrm>
          <a:prstGeom prst="ellipse">
            <a:avLst/>
          </a:prstGeom>
          <a:noFill/>
          <a:ln w="28575">
            <a:solidFill>
              <a:srgbClr val="ACD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44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61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9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Enumere las distintas partes en las que se suele estructurar un documento web.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9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L="355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Cabecera (</a:t>
            </a:r>
            <a:r>
              <a:rPr kumimoji="0" lang="es-ES" sz="1800" b="0" i="1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head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).</a:t>
            </a:r>
          </a:p>
          <a:p>
            <a:pPr marL="355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lang="es-ES" sz="1800" dirty="0">
                <a:solidFill>
                  <a:srgbClr val="ACD433"/>
                </a:solidFill>
                <a:latin typeface="Century Gothic"/>
                <a:sym typeface="Century Gothic"/>
              </a:rPr>
              <a:t>Cuerpo (</a:t>
            </a:r>
            <a:r>
              <a:rPr lang="es-ES" sz="1800" i="1" dirty="0" err="1">
                <a:solidFill>
                  <a:srgbClr val="ACD433"/>
                </a:solidFill>
                <a:latin typeface="Century Gothic"/>
                <a:sym typeface="Century Gothic"/>
              </a:rPr>
              <a:t>body</a:t>
            </a:r>
            <a:r>
              <a:rPr lang="es-ES" sz="1800" dirty="0">
                <a:solidFill>
                  <a:srgbClr val="ACD433"/>
                </a:solidFill>
                <a:latin typeface="Century Gothic"/>
                <a:sym typeface="Century Gothic"/>
              </a:rPr>
              <a:t>).</a:t>
            </a:r>
          </a:p>
          <a:p>
            <a:pPr marL="355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Pie de página (</a:t>
            </a:r>
            <a:r>
              <a:rPr kumimoji="0" lang="es-E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footer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3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62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0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Complete la siguiente frase: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28257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La _______________ se encuentra ubicada en la parte superior de la página web y, por lo general, contiene información relacionada con la _______________ del sitio.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07A1B12-841D-2166-3C6D-55A80128989C}"/>
              </a:ext>
            </a:extLst>
          </p:cNvPr>
          <p:cNvSpPr txBox="1"/>
          <p:nvPr/>
        </p:nvSpPr>
        <p:spPr>
          <a:xfrm>
            <a:off x="1883381" y="1873496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ACD433"/>
                </a:solidFill>
                <a:latin typeface="Century Gothic" panose="020B0502020202020204" pitchFamily="34" charset="0"/>
              </a:rPr>
              <a:t>cabecera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3DF14F-DD08-24D4-2001-ECD5F6E7A0F6}"/>
              </a:ext>
            </a:extLst>
          </p:cNvPr>
          <p:cNvSpPr txBox="1"/>
          <p:nvPr/>
        </p:nvSpPr>
        <p:spPr>
          <a:xfrm>
            <a:off x="7420581" y="2150457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ACD433"/>
                </a:solidFill>
                <a:latin typeface="Century Gothic" panose="020B0502020202020204" pitchFamily="34" charset="0"/>
              </a:rPr>
              <a:t>temática</a:t>
            </a:r>
          </a:p>
        </p:txBody>
      </p:sp>
    </p:spTree>
    <p:extLst>
      <p:ext uri="{BB962C8B-B14F-4D97-AF65-F5344CB8AC3E}">
        <p14:creationId xmlns:p14="http://schemas.microsoft.com/office/powerpoint/2010/main" val="35148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63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1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¿Qué contenido se suele incluir en el </a:t>
            </a:r>
            <a:r>
              <a:rPr kumimoji="0" lang="es-E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footer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de una página web?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1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L="355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Información de contacto, menús que direccionan a las secciones más relevantes, links a otras páginas externas y contenido complementario relacionado con el tema de la página.</a:t>
            </a:r>
          </a:p>
        </p:txBody>
      </p:sp>
    </p:spTree>
    <p:extLst>
      <p:ext uri="{BB962C8B-B14F-4D97-AF65-F5344CB8AC3E}">
        <p14:creationId xmlns:p14="http://schemas.microsoft.com/office/powerpoint/2010/main" val="124812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64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2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Respecto al número de imágenes de una página web, es necesario…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… que sean muy numerosas.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… que sean poco habituales.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… que se mantenga un equilibrio.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… que sean poco numerosas pero de grandes dimensiones.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3704A00-2F61-9571-EFDB-3D0B29952A90}"/>
              </a:ext>
            </a:extLst>
          </p:cNvPr>
          <p:cNvSpPr/>
          <p:nvPr/>
        </p:nvSpPr>
        <p:spPr>
          <a:xfrm>
            <a:off x="1456267" y="2514600"/>
            <a:ext cx="321734" cy="372533"/>
          </a:xfrm>
          <a:prstGeom prst="ellipse">
            <a:avLst/>
          </a:prstGeom>
          <a:noFill/>
          <a:ln w="28575">
            <a:solidFill>
              <a:srgbClr val="ACD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8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65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3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Explique en qué consiste el proceso de testeo de una página web, como última etapa en el diseño de la misma.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3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L="355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Revisar la coherencia general del sitio, que no existan enlaces que no direccionan a ninguna parte (links rotos), la redacción y ortografía de todos los textos, subdividir aquellas páginas que tengan demasiado contenido.</a:t>
            </a:r>
          </a:p>
          <a:p>
            <a:pPr marL="355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endParaRPr lang="es-ES" sz="1800" dirty="0">
              <a:solidFill>
                <a:srgbClr val="ACD433"/>
              </a:solidFill>
              <a:latin typeface="Century Gothic"/>
              <a:sym typeface="Century Gothic"/>
            </a:endParaRPr>
          </a:p>
          <a:p>
            <a:pPr marL="355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Comprobar que se visualiza correctamente en, al menos, los navegadores más utilizados.</a:t>
            </a:r>
          </a:p>
        </p:txBody>
      </p:sp>
    </p:spTree>
    <p:extLst>
      <p:ext uri="{BB962C8B-B14F-4D97-AF65-F5344CB8AC3E}">
        <p14:creationId xmlns:p14="http://schemas.microsoft.com/office/powerpoint/2010/main" val="10954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66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4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Nombra algunos de los navegadores más usados en la actualidad.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4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L="355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Microsoft Edge, Mozilla Firefox, Google Chrome, Safari, Opera.</a:t>
            </a:r>
          </a:p>
        </p:txBody>
      </p:sp>
    </p:spTree>
    <p:extLst>
      <p:ext uri="{BB962C8B-B14F-4D97-AF65-F5344CB8AC3E}">
        <p14:creationId xmlns:p14="http://schemas.microsoft.com/office/powerpoint/2010/main" val="21129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4800"/>
            </a:pPr>
            <a:r>
              <a:rPr lang="es-ES" sz="4800" dirty="0">
                <a:solidFill>
                  <a:srgbClr val="EF53A5"/>
                </a:solidFill>
              </a:rPr>
              <a:t>CAPÍTULO 1:</a:t>
            </a:r>
            <a:br>
              <a:rPr lang="es-ES" sz="4800" dirty="0">
                <a:solidFill>
                  <a:schemeClr val="lt1"/>
                </a:solidFill>
              </a:rPr>
            </a:br>
            <a:r>
              <a:rPr lang="es-ES" sz="4800" dirty="0">
                <a:solidFill>
                  <a:schemeClr val="lt1"/>
                </a:solidFill>
              </a:rPr>
              <a:t>Diseño web</a:t>
            </a:r>
            <a:endParaRPr dirty="0"/>
          </a:p>
        </p:txBody>
      </p:sp>
      <p:sp>
        <p:nvSpPr>
          <p:cNvPr id="530" name="Google Shape;530;p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s-ES" sz="2800" dirty="0">
                <a:solidFill>
                  <a:srgbClr val="EF53A5"/>
                </a:solidFill>
              </a:rPr>
              <a:t>UF01841</a:t>
            </a:r>
            <a:endParaRPr dirty="0"/>
          </a:p>
        </p:txBody>
      </p:sp>
      <p:sp>
        <p:nvSpPr>
          <p:cNvPr id="531" name="Google Shape;531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fld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1"/>
          <p:cNvSpPr txBox="1"/>
          <p:nvPr/>
        </p:nvSpPr>
        <p:spPr>
          <a:xfrm>
            <a:off x="1169794" y="5606336"/>
            <a:ext cx="9182746" cy="9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920"/>
              <a:buFont typeface="Noto Sans Symbols"/>
              <a:buNone/>
            </a:pPr>
            <a:r>
              <a:rPr lang="es-ES" sz="24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UF1841. IC Editorial</a:t>
            </a:r>
            <a:r>
              <a:rPr lang="es-ES" sz="24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1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"/>
          <p:cNvSpPr txBox="1">
            <a:spLocks noGrp="1"/>
          </p:cNvSpPr>
          <p:nvPr>
            <p:ph type="title"/>
          </p:nvPr>
        </p:nvSpPr>
        <p:spPr>
          <a:xfrm>
            <a:off x="1139189" y="1828800"/>
            <a:ext cx="322786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s-ES" sz="2800"/>
              <a:t>CAPÍTULO 1</a:t>
            </a:r>
            <a:br>
              <a:rPr lang="es-ES" sz="2800"/>
            </a:br>
            <a:r>
              <a:rPr lang="es-ES" sz="2800"/>
              <a:t>Índice</a:t>
            </a:r>
            <a:endParaRPr/>
          </a:p>
        </p:txBody>
      </p:sp>
      <p:sp>
        <p:nvSpPr>
          <p:cNvPr id="539" name="Google Shape;539;p2"/>
          <p:cNvSpPr txBox="1">
            <a:spLocks noGrp="1"/>
          </p:cNvSpPr>
          <p:nvPr>
            <p:ph type="body" idx="1"/>
          </p:nvPr>
        </p:nvSpPr>
        <p:spPr>
          <a:xfrm>
            <a:off x="5591960" y="1063416"/>
            <a:ext cx="5774978" cy="48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>
              <a:spcBef>
                <a:spcPts val="0"/>
              </a:spcBef>
              <a:buFont typeface="Century Gothic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Introducción</a:t>
            </a:r>
          </a:p>
          <a:p>
            <a:pPr marL="342900" lvl="0" indent="-342900">
              <a:spcBef>
                <a:spcPts val="0"/>
              </a:spcBef>
              <a:buFont typeface="Century Gothic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Principios de diseño web</a:t>
            </a:r>
          </a:p>
          <a:p>
            <a:pPr marL="342900" lvl="0" indent="-342900">
              <a:spcBef>
                <a:spcPts val="0"/>
              </a:spcBef>
              <a:buFont typeface="Century Gothic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El proceso de diseño web</a:t>
            </a:r>
          </a:p>
          <a:p>
            <a:pPr marL="342900" lvl="0" indent="-342900">
              <a:spcBef>
                <a:spcPts val="0"/>
              </a:spcBef>
              <a:buFont typeface="Century Gothic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Diferencias entre diseño orientado a presentación y a impresión</a:t>
            </a:r>
          </a:p>
          <a:p>
            <a:pPr marL="342900" lvl="0" indent="-342900">
              <a:spcBef>
                <a:spcPts val="0"/>
              </a:spcBef>
              <a:buFont typeface="Century Gothic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Resumen</a:t>
            </a:r>
          </a:p>
          <a:p>
            <a:pPr marL="0" lvl="0" indent="0">
              <a:spcBef>
                <a:spcPts val="0"/>
              </a:spcBef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s-ES" dirty="0">
                <a:solidFill>
                  <a:schemeClr val="accent1"/>
                </a:solidFill>
              </a:rPr>
              <a:t>EJERCICIOS DE REPASO Y AUTOEVALUACIÓN</a:t>
            </a:r>
            <a:endParaRPr dirty="0"/>
          </a:p>
        </p:txBody>
      </p:sp>
      <p:sp>
        <p:nvSpPr>
          <p:cNvPr id="540" name="Google Shape;540;p2"/>
          <p:cNvSpPr txBox="1">
            <a:spLocks noGrp="1"/>
          </p:cNvSpPr>
          <p:nvPr>
            <p:ph type="body" idx="2"/>
          </p:nvPr>
        </p:nvSpPr>
        <p:spPr>
          <a:xfrm>
            <a:off x="1139189" y="3662199"/>
            <a:ext cx="2793158" cy="9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/>
              <a:t>UF1841</a:t>
            </a:r>
            <a:endParaRPr dirty="0"/>
          </a:p>
        </p:txBody>
      </p:sp>
      <p:sp>
        <p:nvSpPr>
          <p:cNvPr id="541" name="Google Shape;541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3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>
                <a:solidFill>
                  <a:schemeClr val="lt1"/>
                </a:solidFill>
              </a:rPr>
              <a:t>CAPÍTULO 1:</a:t>
            </a:r>
            <a:endParaRPr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fld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</a:pP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UF1841</a:t>
            </a: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IC Editorial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  <p:sp>
        <p:nvSpPr>
          <p:cNvPr id="552" name="Google Shape;552;p3"/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Century Gothic"/>
              <a:buAutoNum type="arabicPeriod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Introducción</a:t>
            </a:r>
            <a:endParaRPr sz="3600" b="0" i="0" u="none" strike="noStrike" cap="none" dirty="0">
              <a:solidFill>
                <a:srgbClr val="EF53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a de reuniones Ion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3404</Words>
  <Application>Microsoft Office PowerPoint</Application>
  <PresentationFormat>Panorámica</PresentationFormat>
  <Paragraphs>473</Paragraphs>
  <Slides>66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66</vt:i4>
      </vt:variant>
    </vt:vector>
  </HeadingPairs>
  <TitlesOfParts>
    <vt:vector size="75" baseType="lpstr">
      <vt:lpstr>Calibri</vt:lpstr>
      <vt:lpstr>Wingdings 3</vt:lpstr>
      <vt:lpstr>Noto Sans Symbols</vt:lpstr>
      <vt:lpstr>Arial</vt:lpstr>
      <vt:lpstr>Century Gothic</vt:lpstr>
      <vt:lpstr>Ion</vt:lpstr>
      <vt:lpstr>Sala de reuniones Ion</vt:lpstr>
      <vt:lpstr>1_Ion</vt:lpstr>
      <vt:lpstr>2_Ion</vt:lpstr>
      <vt:lpstr>IFCD0210: DESARROLLO DE APLICACIONES CON TECNOLOGÍA WEB</vt:lpstr>
      <vt:lpstr>Presentación de PowerPoint</vt:lpstr>
      <vt:lpstr>MF0491_3: PROGRAMACIÓN WEB EN EL ENTORNO CLIENTE</vt:lpstr>
      <vt:lpstr>Unidades Formativas</vt:lpstr>
      <vt:lpstr>UF1841: ELABORACIÓN DE DOCUMENTOS WEB MEDIANTE LENGUAJES DE MARCA</vt:lpstr>
      <vt:lpstr>Índice</vt:lpstr>
      <vt:lpstr>CAPÍTULO 1: Diseño web</vt:lpstr>
      <vt:lpstr>CAPÍTULO 1 Índice</vt:lpstr>
      <vt:lpstr>CAPÍTULO 1:</vt:lpstr>
      <vt:lpstr>Introducción</vt:lpstr>
      <vt:lpstr>Introducción</vt:lpstr>
      <vt:lpstr>CAPÍTULO 1:</vt:lpstr>
      <vt:lpstr>Principios de diseño web</vt:lpstr>
      <vt:lpstr>Presentación de PowerPoint</vt:lpstr>
      <vt:lpstr>Actividad 1</vt:lpstr>
      <vt:lpstr>Principios de diseño web</vt:lpstr>
      <vt:lpstr>Presentación de PowerPoint</vt:lpstr>
      <vt:lpstr>Presentación de PowerPoint</vt:lpstr>
      <vt:lpstr>2.1. Los principios básicos de un buen diseño estético</vt:lpstr>
      <vt:lpstr>Actividad 2</vt:lpstr>
      <vt:lpstr>2.2. Diseño orientado al usuario. Diseño orientado a objetivos. Diseño orientado a la implementación</vt:lpstr>
      <vt:lpstr>2.2. Diseño orientado al usuario. Diseño orientado a objetivos. Diseño orientado a la implementación</vt:lpstr>
      <vt:lpstr>2.2. Diseño orientado al usuario. Diseño orientado a objetivos. Diseño orientado a la implementación</vt:lpstr>
      <vt:lpstr>Presentación de PowerPoint</vt:lpstr>
      <vt:lpstr>2.2. Diseño orientado al usuario. Diseño orientado a objetivos. Diseño orientado a la implementación</vt:lpstr>
      <vt:lpstr>CAPÍTULO 1:</vt:lpstr>
      <vt:lpstr>El proceso de diseño web</vt:lpstr>
      <vt:lpstr>3.1. Delimitar el tema</vt:lpstr>
      <vt:lpstr>Actividad 3</vt:lpstr>
      <vt:lpstr>3.2. Recolección de información</vt:lpstr>
      <vt:lpstr>3.3. Agregación y descripción</vt:lpstr>
      <vt:lpstr>Presentación de PowerPoint</vt:lpstr>
      <vt:lpstr>Actividad 4</vt:lpstr>
      <vt:lpstr>3.4. Estructura de un sitio web y navegabilidad</vt:lpstr>
      <vt:lpstr>3.5. Estructura y composición de las páginas</vt:lpstr>
      <vt:lpstr>3.5. Estructura y composición de las páginas</vt:lpstr>
      <vt:lpstr>3.5. Estructura y composición de las páginas</vt:lpstr>
      <vt:lpstr>3.5. Estructura y composición de las páginas</vt:lpstr>
      <vt:lpstr>Presentación de PowerPoint</vt:lpstr>
      <vt:lpstr>Presentación de PowerPoint</vt:lpstr>
      <vt:lpstr>Presentación de PowerPoint</vt:lpstr>
      <vt:lpstr>3.5. Estructura y composición de las páginas</vt:lpstr>
      <vt:lpstr>3.5. Estructura y composición de las páginas</vt:lpstr>
      <vt:lpstr>3.6. Ensamble final</vt:lpstr>
      <vt:lpstr>3.7. Testeo</vt:lpstr>
      <vt:lpstr>3.7. Testeo</vt:lpstr>
      <vt:lpstr>CAPÍTULO 1:</vt:lpstr>
      <vt:lpstr>Diferencias entre diseño orientado a presentación y a impresión</vt:lpstr>
      <vt:lpstr>Diferencias entre diseño orientado a presentación y a impresión</vt:lpstr>
      <vt:lpstr>CAPÍTULO 1:</vt:lpstr>
      <vt:lpstr>Presentación de PowerPoint</vt:lpstr>
      <vt:lpstr>CAPÍTULO 1: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1: El archivo. Concepto y finalidad</dc:title>
  <dc:creator>Nuria Espinosa Martínez</dc:creator>
  <cp:lastModifiedBy>profesor</cp:lastModifiedBy>
  <cp:revision>93</cp:revision>
  <cp:lastPrinted>2023-08-06T19:01:11Z</cp:lastPrinted>
  <dcterms:created xsi:type="dcterms:W3CDTF">2023-06-14T18:03:37Z</dcterms:created>
  <dcterms:modified xsi:type="dcterms:W3CDTF">2023-11-30T07:40:14Z</dcterms:modified>
</cp:coreProperties>
</file>